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3" r:id="rId5"/>
    <p:sldId id="268" r:id="rId6"/>
    <p:sldId id="267" r:id="rId7"/>
    <p:sldId id="269" r:id="rId8"/>
    <p:sldId id="259" r:id="rId9"/>
    <p:sldId id="266" r:id="rId10"/>
    <p:sldId id="262" r:id="rId11"/>
    <p:sldId id="260" r:id="rId12"/>
    <p:sldId id="263" r:id="rId13"/>
    <p:sldId id="270" r:id="rId14"/>
    <p:sldId id="264" r:id="rId15"/>
    <p:sldId id="272" r:id="rId16"/>
    <p:sldId id="271" r:id="rId1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40" d="100"/>
          <a:sy n="40" d="100"/>
        </p:scale>
        <p:origin x="-3600" y="-16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1857D9-8FF7-4A8E-BCDC-FA3FB18AE091}" type="doc">
      <dgm:prSet loTypeId="urn:microsoft.com/office/officeart/2005/8/layout/vList2" loCatId="list" qsTypeId="urn:microsoft.com/office/officeart/2005/8/quickstyle/simple5" qsCatId="simple" csTypeId="urn:microsoft.com/office/officeart/2005/8/colors/colorful1#3" csCatId="colorful" phldr="1"/>
      <dgm:spPr/>
      <dgm:t>
        <a:bodyPr/>
        <a:lstStyle/>
        <a:p>
          <a:endParaRPr lang="es-CO"/>
        </a:p>
      </dgm:t>
    </dgm:pt>
    <dgm:pt modelId="{883A78DB-787B-4562-94CC-9FDCCED6686D}">
      <dgm:prSet custT="1"/>
      <dgm:spPr/>
      <dgm:t>
        <a:bodyPr/>
        <a:lstStyle/>
        <a:p>
          <a:pPr algn="ctr" rtl="0"/>
          <a:r>
            <a:rPr lang="es-CO" sz="2000" dirty="0" smtClean="0"/>
            <a:t>Identificar los riesgos psicosociales y factores psicosociales de protección</a:t>
          </a:r>
          <a:endParaRPr lang="es-CO" sz="2000" dirty="0"/>
        </a:p>
      </dgm:t>
    </dgm:pt>
    <dgm:pt modelId="{40CED15D-C3A6-444C-B331-51A71F8C5071}" type="parTrans" cxnId="{2EA88B05-A66F-4A30-9FED-87F46EF24B62}">
      <dgm:prSet/>
      <dgm:spPr/>
      <dgm:t>
        <a:bodyPr/>
        <a:lstStyle/>
        <a:p>
          <a:endParaRPr lang="es-CO" sz="1800"/>
        </a:p>
      </dgm:t>
    </dgm:pt>
    <dgm:pt modelId="{A8178ABC-6EE4-48A6-82A3-39C879DED9B1}" type="sibTrans" cxnId="{2EA88B05-A66F-4A30-9FED-87F46EF24B62}">
      <dgm:prSet/>
      <dgm:spPr/>
      <dgm:t>
        <a:bodyPr/>
        <a:lstStyle/>
        <a:p>
          <a:endParaRPr lang="es-CO" sz="1800"/>
        </a:p>
      </dgm:t>
    </dgm:pt>
    <dgm:pt modelId="{92F9BF8C-6519-47D0-B933-01FAB4877D76}">
      <dgm:prSet custT="1"/>
      <dgm:spPr/>
      <dgm:t>
        <a:bodyPr/>
        <a:lstStyle/>
        <a:p>
          <a:pPr algn="ctr" rtl="0"/>
          <a:r>
            <a:rPr lang="es-CO" sz="2000" dirty="0" smtClean="0"/>
            <a:t>Disminuir los riesgos psicosociales y conservar los factores  psicosociales protectores</a:t>
          </a:r>
          <a:endParaRPr lang="es-CO" sz="2000" dirty="0"/>
        </a:p>
      </dgm:t>
    </dgm:pt>
    <dgm:pt modelId="{F0F57B49-A36A-4FF4-823C-F3381E31E4A9}" type="parTrans" cxnId="{C8E0C7DB-7287-4FBE-AD1E-1E27D3645CF2}">
      <dgm:prSet/>
      <dgm:spPr/>
      <dgm:t>
        <a:bodyPr/>
        <a:lstStyle/>
        <a:p>
          <a:endParaRPr lang="es-CO" sz="1800"/>
        </a:p>
      </dgm:t>
    </dgm:pt>
    <dgm:pt modelId="{146156E3-788E-4E7B-BAEE-A6D8365D9D5A}" type="sibTrans" cxnId="{C8E0C7DB-7287-4FBE-AD1E-1E27D3645CF2}">
      <dgm:prSet/>
      <dgm:spPr/>
      <dgm:t>
        <a:bodyPr/>
        <a:lstStyle/>
        <a:p>
          <a:endParaRPr lang="es-CO" sz="1800"/>
        </a:p>
      </dgm:t>
    </dgm:pt>
    <dgm:pt modelId="{98CEB759-9C99-4F0B-8CE5-217E27A5550C}">
      <dgm:prSet custT="1"/>
      <dgm:spPr/>
      <dgm:t>
        <a:bodyPr/>
        <a:lstStyle/>
        <a:p>
          <a:pPr algn="ctr" rtl="0"/>
          <a:r>
            <a:rPr lang="es-CO" sz="2000" dirty="0" smtClean="0"/>
            <a:t>Atención psicosocial y en salud mental  en la emergencia o desastre (planeación, respuesta y la recuperación)</a:t>
          </a:r>
          <a:endParaRPr lang="es-CO" sz="2000" dirty="0"/>
        </a:p>
      </dgm:t>
    </dgm:pt>
    <dgm:pt modelId="{A925BAAD-531E-4305-A0F9-6CE18D73B460}" type="parTrans" cxnId="{34688FF5-52F8-471F-9F2B-D54DD712E12D}">
      <dgm:prSet/>
      <dgm:spPr/>
      <dgm:t>
        <a:bodyPr/>
        <a:lstStyle/>
        <a:p>
          <a:endParaRPr lang="es-CO" sz="1800"/>
        </a:p>
      </dgm:t>
    </dgm:pt>
    <dgm:pt modelId="{30746B0A-E2AA-4FB2-A90D-701E1F1A8478}" type="sibTrans" cxnId="{34688FF5-52F8-471F-9F2B-D54DD712E12D}">
      <dgm:prSet/>
      <dgm:spPr/>
      <dgm:t>
        <a:bodyPr/>
        <a:lstStyle/>
        <a:p>
          <a:endParaRPr lang="es-CO" sz="1800"/>
        </a:p>
      </dgm:t>
    </dgm:pt>
    <dgm:pt modelId="{F264F244-7457-4FDD-B4F0-5628C3D9550D}" type="pres">
      <dgm:prSet presAssocID="{0E1857D9-8FF7-4A8E-BCDC-FA3FB18AE09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CO"/>
        </a:p>
      </dgm:t>
    </dgm:pt>
    <dgm:pt modelId="{21828565-2A95-4B62-BA93-85219975E589}" type="pres">
      <dgm:prSet presAssocID="{883A78DB-787B-4562-94CC-9FDCCED6686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9A8F3A9B-990E-4372-A062-C7C00E7E31C5}" type="pres">
      <dgm:prSet presAssocID="{A8178ABC-6EE4-48A6-82A3-39C879DED9B1}" presName="spacer" presStyleCnt="0"/>
      <dgm:spPr/>
    </dgm:pt>
    <dgm:pt modelId="{D48C6999-4C07-4917-8AA6-696BA2746C9B}" type="pres">
      <dgm:prSet presAssocID="{92F9BF8C-6519-47D0-B933-01FAB4877D76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  <dgm:pt modelId="{73CB0585-54A0-47D7-8B11-AF48A47025DC}" type="pres">
      <dgm:prSet presAssocID="{146156E3-788E-4E7B-BAEE-A6D8365D9D5A}" presName="spacer" presStyleCnt="0"/>
      <dgm:spPr/>
    </dgm:pt>
    <dgm:pt modelId="{229B12E3-6186-4D4F-B475-3BF696C59132}" type="pres">
      <dgm:prSet presAssocID="{98CEB759-9C99-4F0B-8CE5-217E27A5550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CO"/>
        </a:p>
      </dgm:t>
    </dgm:pt>
  </dgm:ptLst>
  <dgm:cxnLst>
    <dgm:cxn modelId="{A5300EEF-CC17-4F82-88C2-AB1B769A9339}" type="presOf" srcId="{0E1857D9-8FF7-4A8E-BCDC-FA3FB18AE091}" destId="{F264F244-7457-4FDD-B4F0-5628C3D9550D}" srcOrd="0" destOrd="0" presId="urn:microsoft.com/office/officeart/2005/8/layout/vList2"/>
    <dgm:cxn modelId="{C8E0C7DB-7287-4FBE-AD1E-1E27D3645CF2}" srcId="{0E1857D9-8FF7-4A8E-BCDC-FA3FB18AE091}" destId="{92F9BF8C-6519-47D0-B933-01FAB4877D76}" srcOrd="1" destOrd="0" parTransId="{F0F57B49-A36A-4FF4-823C-F3381E31E4A9}" sibTransId="{146156E3-788E-4E7B-BAEE-A6D8365D9D5A}"/>
    <dgm:cxn modelId="{34688FF5-52F8-471F-9F2B-D54DD712E12D}" srcId="{0E1857D9-8FF7-4A8E-BCDC-FA3FB18AE091}" destId="{98CEB759-9C99-4F0B-8CE5-217E27A5550C}" srcOrd="2" destOrd="0" parTransId="{A925BAAD-531E-4305-A0F9-6CE18D73B460}" sibTransId="{30746B0A-E2AA-4FB2-A90D-701E1F1A8478}"/>
    <dgm:cxn modelId="{B2259E39-C809-464A-90FF-F70A3BB6B262}" type="presOf" srcId="{92F9BF8C-6519-47D0-B933-01FAB4877D76}" destId="{D48C6999-4C07-4917-8AA6-696BA2746C9B}" srcOrd="0" destOrd="0" presId="urn:microsoft.com/office/officeart/2005/8/layout/vList2"/>
    <dgm:cxn modelId="{0E093A9A-2DA7-4A16-A3A9-9E0E80CFCE68}" type="presOf" srcId="{883A78DB-787B-4562-94CC-9FDCCED6686D}" destId="{21828565-2A95-4B62-BA93-85219975E589}" srcOrd="0" destOrd="0" presId="urn:microsoft.com/office/officeart/2005/8/layout/vList2"/>
    <dgm:cxn modelId="{2EA88B05-A66F-4A30-9FED-87F46EF24B62}" srcId="{0E1857D9-8FF7-4A8E-BCDC-FA3FB18AE091}" destId="{883A78DB-787B-4562-94CC-9FDCCED6686D}" srcOrd="0" destOrd="0" parTransId="{40CED15D-C3A6-444C-B331-51A71F8C5071}" sibTransId="{A8178ABC-6EE4-48A6-82A3-39C879DED9B1}"/>
    <dgm:cxn modelId="{0ED4E87F-7021-43B6-8D67-C5BC3A091CD8}" type="presOf" srcId="{98CEB759-9C99-4F0B-8CE5-217E27A5550C}" destId="{229B12E3-6186-4D4F-B475-3BF696C59132}" srcOrd="0" destOrd="0" presId="urn:microsoft.com/office/officeart/2005/8/layout/vList2"/>
    <dgm:cxn modelId="{5609587C-BE32-4D3C-80D9-BBB960CD8ABB}" type="presParOf" srcId="{F264F244-7457-4FDD-B4F0-5628C3D9550D}" destId="{21828565-2A95-4B62-BA93-85219975E589}" srcOrd="0" destOrd="0" presId="urn:microsoft.com/office/officeart/2005/8/layout/vList2"/>
    <dgm:cxn modelId="{BF287176-3134-49BA-B90D-BFFAD2D11F7B}" type="presParOf" srcId="{F264F244-7457-4FDD-B4F0-5628C3D9550D}" destId="{9A8F3A9B-990E-4372-A062-C7C00E7E31C5}" srcOrd="1" destOrd="0" presId="urn:microsoft.com/office/officeart/2005/8/layout/vList2"/>
    <dgm:cxn modelId="{B6E0158F-F371-4BB4-8543-269FE19721E9}" type="presParOf" srcId="{F264F244-7457-4FDD-B4F0-5628C3D9550D}" destId="{D48C6999-4C07-4917-8AA6-696BA2746C9B}" srcOrd="2" destOrd="0" presId="urn:microsoft.com/office/officeart/2005/8/layout/vList2"/>
    <dgm:cxn modelId="{AA75D511-D198-44A1-8CBA-8AD7C00437E6}" type="presParOf" srcId="{F264F244-7457-4FDD-B4F0-5628C3D9550D}" destId="{73CB0585-54A0-47D7-8B11-AF48A47025DC}" srcOrd="3" destOrd="0" presId="urn:microsoft.com/office/officeart/2005/8/layout/vList2"/>
    <dgm:cxn modelId="{053D899A-6DE4-48E4-ADF5-0A27B1E9EBF0}" type="presParOf" srcId="{F264F244-7457-4FDD-B4F0-5628C3D9550D}" destId="{229B12E3-6186-4D4F-B475-3BF696C5913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5098D5-CC2E-43E7-8011-6EC0438AA6B0}" type="datetimeFigureOut">
              <a:rPr lang="es-CO" smtClean="0"/>
              <a:pPr/>
              <a:t>25/10/2016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7DA64C-6A8D-4254-987E-3E822681965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098D5-CC2E-43E7-8011-6EC0438AA6B0}" type="datetimeFigureOut">
              <a:rPr lang="es-CO" smtClean="0"/>
              <a:pPr/>
              <a:t>25/10/2016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DA64C-6A8D-4254-987E-3E822681965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098D5-CC2E-43E7-8011-6EC0438AA6B0}" type="datetimeFigureOut">
              <a:rPr lang="es-CO" smtClean="0"/>
              <a:pPr/>
              <a:t>25/10/2016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DA64C-6A8D-4254-987E-3E822681965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098D5-CC2E-43E7-8011-6EC0438AA6B0}" type="datetimeFigureOut">
              <a:rPr lang="es-CO" smtClean="0"/>
              <a:pPr/>
              <a:t>25/10/2016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DA64C-6A8D-4254-987E-3E822681965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098D5-CC2E-43E7-8011-6EC0438AA6B0}" type="datetimeFigureOut">
              <a:rPr lang="es-CO" smtClean="0"/>
              <a:pPr/>
              <a:t>25/10/2016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DA64C-6A8D-4254-987E-3E822681965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098D5-CC2E-43E7-8011-6EC0438AA6B0}" type="datetimeFigureOut">
              <a:rPr lang="es-CO" smtClean="0"/>
              <a:pPr/>
              <a:t>25/10/2016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DA64C-6A8D-4254-987E-3E822681965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098D5-CC2E-43E7-8011-6EC0438AA6B0}" type="datetimeFigureOut">
              <a:rPr lang="es-CO" smtClean="0"/>
              <a:pPr/>
              <a:t>25/10/2016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DA64C-6A8D-4254-987E-3E822681965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098D5-CC2E-43E7-8011-6EC0438AA6B0}" type="datetimeFigureOut">
              <a:rPr lang="es-CO" smtClean="0"/>
              <a:pPr/>
              <a:t>25/10/2016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DA64C-6A8D-4254-987E-3E822681965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5098D5-CC2E-43E7-8011-6EC0438AA6B0}" type="datetimeFigureOut">
              <a:rPr lang="es-CO" smtClean="0"/>
              <a:pPr/>
              <a:t>25/10/2016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DA64C-6A8D-4254-987E-3E822681965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C5098D5-CC2E-43E7-8011-6EC0438AA6B0}" type="datetimeFigureOut">
              <a:rPr lang="es-CO" smtClean="0"/>
              <a:pPr/>
              <a:t>25/10/2016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DA64C-6A8D-4254-987E-3E822681965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5098D5-CC2E-43E7-8011-6EC0438AA6B0}" type="datetimeFigureOut">
              <a:rPr lang="es-CO" smtClean="0"/>
              <a:pPr/>
              <a:t>25/10/2016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7DA64C-6A8D-4254-987E-3E8226819659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C5098D5-CC2E-43E7-8011-6EC0438AA6B0}" type="datetimeFigureOut">
              <a:rPr lang="es-CO" smtClean="0"/>
              <a:pPr/>
              <a:t>25/10/2016</a:t>
            </a:fld>
            <a:endParaRPr lang="es-CO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C7DA64C-6A8D-4254-987E-3E8226819659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Evacuacin_del_Colegio(descargaryoutube.com).mp4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COLEGIO_CHAMBO_-_SIMULACRO_DE_SISMO(descargaryoutube.com).mp4" TargetMode="Externa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.co/url?sa=i&amp;source=images&amp;cd=&amp;cad=rja&amp;docid=ChX_2AR8V_mnSM&amp;tbnid=youXKPa39_dd4M:&amp;ved=&amp;url=http://news.softpedia.es/newsImage/Attitudes-Towards-Others-Hint-at-Your-Own-Personality-2.jpg/&amp;ei=pYsuUqiiIoiC9gSq-4C4CQ&amp;psig=AFQjCNHv1nOuGsPytkkO2fl9xC7_e-to_Q&amp;ust=137886851763715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1.xml"/><Relationship Id="rId7" Type="http://schemas.openxmlformats.org/officeDocument/2006/relationships/hyperlink" Target="http://www.google.com.co/url?sa=i&amp;rct=j&amp;q=desplazamiento+del+territorio&amp;source=images&amp;cd=&amp;cad=rja&amp;docid=GvJ6ZMooO1yQ4M&amp;tbnid=CnBfntDrLVapUM:&amp;ved=0CAUQjRw&amp;url=http://www.prensalibre.com/noticias/Senado-mexicano-analiza-desplazamiento-guatemaltecos_0_603539872.html&amp;ei=Z9FwUfyAOIuy9gTzu4GQDw&amp;bvm=bv.45373924,d.eWU&amp;psig=AFQjCNFMh0L6weyChWAOQQrogu9tw01mVw&amp;ust=1366434226589691" TargetMode="External"/><Relationship Id="rId12" Type="http://schemas.openxmlformats.org/officeDocument/2006/relationships/image" Target="../media/image9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hyperlink" Target="../../../../../Desktop/seminario%20evaluacion%20y%20medicion/TRAGEDIA%20DE%20CERVANTES%20UN%20A&#195;&#8216;O.mp4" TargetMode="External"/><Relationship Id="rId5" Type="http://schemas.openxmlformats.org/officeDocument/2006/relationships/diagramColors" Target="../diagrams/colors1.xml"/><Relationship Id="rId10" Type="http://schemas.openxmlformats.org/officeDocument/2006/relationships/image" Target="../media/image8.jpeg"/><Relationship Id="rId4" Type="http://schemas.openxmlformats.org/officeDocument/2006/relationships/diagramQuickStyle" Target="../diagrams/quickStyle1.xml"/><Relationship Id="rId9" Type="http://schemas.openxmlformats.org/officeDocument/2006/relationships/hyperlink" Target="http://www.google.com.co/url?sa=i&amp;rct=j&amp;q=desplazamiento+del+territorio&amp;source=images&amp;cd=&amp;cad=rja&amp;docid=ly0XRzpNi2wwSM&amp;tbnid=YO2Mvy0jZbWlxM:&amp;ved=0CAUQjRw&amp;url=http://diariodom.com/articulos/2012-10-25/36982-aseguran-no-hay-posibilidades-que-sandy-toque-territorio-dominicano-.php&amp;ei=99FwUd28GpHI9gSet4CYAg&amp;bvm=bv.45373924,d.eWU&amp;psig=AFQjCNFMh0L6weyChWAOQQrogu9tw01mVw&amp;ust=136643422658969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7504" y="1053311"/>
            <a:ext cx="878497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3200" b="1" dirty="0" smtClean="0"/>
          </a:p>
          <a:p>
            <a:pPr algn="ctr"/>
            <a:r>
              <a:rPr lang="es-CO" sz="3200" b="1" dirty="0" smtClean="0"/>
              <a:t>PLANES ESCOLAR PARA LA GESTIÓN DEL RIESGO  </a:t>
            </a:r>
          </a:p>
          <a:p>
            <a:pPr algn="ctr"/>
            <a:r>
              <a:rPr lang="es-CO" sz="3200" b="1" dirty="0" smtClean="0"/>
              <a:t>EL COMPONENTE PSICOSOCIAL</a:t>
            </a:r>
          </a:p>
          <a:p>
            <a:pPr algn="ctr"/>
            <a:endParaRPr lang="es-CO" sz="3200" dirty="0"/>
          </a:p>
          <a:p>
            <a:pPr algn="ctr"/>
            <a:r>
              <a:rPr lang="es-CO" sz="3200" dirty="0" smtClean="0"/>
              <a:t>Semana de la prevención</a:t>
            </a:r>
          </a:p>
          <a:p>
            <a:pPr algn="ctr"/>
            <a:endParaRPr lang="es-CO" sz="3200" dirty="0" smtClean="0"/>
          </a:p>
          <a:p>
            <a:pPr algn="ctr"/>
            <a:r>
              <a:rPr lang="es-CO" sz="3200" dirty="0" smtClean="0"/>
              <a:t>Manizales, Octubre</a:t>
            </a:r>
            <a:r>
              <a:rPr lang="es-CO" sz="3200" dirty="0"/>
              <a:t>.</a:t>
            </a:r>
            <a:r>
              <a:rPr lang="es-CO" sz="3200" dirty="0" smtClean="0"/>
              <a:t> 2016</a:t>
            </a:r>
            <a:endParaRPr lang="es-CO" sz="3200"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769" y="44624"/>
            <a:ext cx="2329197" cy="132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483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155679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/>
              <a:t>Y… ¿Cómo debo realizar la evacuación de este auditorio?</a:t>
            </a:r>
            <a:endParaRPr lang="es-CO" dirty="0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386532"/>
            <a:ext cx="2329197" cy="1328928"/>
          </a:xfrm>
          <a:prstGeom prst="rect">
            <a:avLst/>
          </a:prstGeom>
        </p:spPr>
      </p:pic>
      <p:pic>
        <p:nvPicPr>
          <p:cNvPr id="4" name="Picture 2" descr="http://serviciosintegralesendesarrollohumano.com.mx/wp-content/uploads/2010/08/Inici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140968"/>
            <a:ext cx="2746449" cy="23515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8858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55679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/>
              <a:t>El componente psicosocial en la evacuación</a:t>
            </a:r>
            <a:endParaRPr lang="es-CO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386532"/>
            <a:ext cx="2329197" cy="1328928"/>
          </a:xfrm>
          <a:prstGeom prst="rect">
            <a:avLst/>
          </a:prstGeom>
        </p:spPr>
      </p:pic>
      <p:pic>
        <p:nvPicPr>
          <p:cNvPr id="1026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284984"/>
            <a:ext cx="2286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2304" y="3284984"/>
            <a:ext cx="2286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5220072" y="4941168"/>
            <a:ext cx="35283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/>
              <a:t>https://www.youtube.com/watch?v=Gnpp8kfOshQ</a:t>
            </a:r>
            <a:endParaRPr lang="es-CO" dirty="0"/>
          </a:p>
        </p:txBody>
      </p:sp>
      <p:sp>
        <p:nvSpPr>
          <p:cNvPr id="7" name="6 Rectángulo"/>
          <p:cNvSpPr/>
          <p:nvPr/>
        </p:nvSpPr>
        <p:spPr>
          <a:xfrm>
            <a:off x="323528" y="501317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CO" dirty="0" smtClean="0"/>
              <a:t>https://www.youtube.com/watch?v=bwBhQGdGhXI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28028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1124744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/>
              <a:t>¿Qué factores psicosociales potenciaron o limitaron los procesos de evacuación?</a:t>
            </a:r>
            <a:endParaRPr lang="es-CO" dirty="0"/>
          </a:p>
        </p:txBody>
      </p:sp>
      <p:pic>
        <p:nvPicPr>
          <p:cNvPr id="3" name="Picture 2" descr="http://2.bp.blogspot.com/_qKqnKOD5Nu0/TK7Y5qUzWWI/AAAAAAAACqs/c_HEjvLtBZo/s1600/identidad-digital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780928"/>
            <a:ext cx="3659485" cy="3321807"/>
          </a:xfrm>
          <a:prstGeom prst="rect">
            <a:avLst/>
          </a:prstGeom>
          <a:noFill/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386532"/>
            <a:ext cx="2329197" cy="132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38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908720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/>
              <a:t>El componente psicosocial en la evacuación</a:t>
            </a:r>
            <a:endParaRPr lang="es-CO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386532"/>
            <a:ext cx="2329197" cy="1328928"/>
          </a:xfrm>
          <a:prstGeom prst="rect">
            <a:avLst/>
          </a:prstGeom>
        </p:spPr>
      </p:pic>
      <p:pic>
        <p:nvPicPr>
          <p:cNvPr id="5" name="Picture 2" descr="http://es.dreamstime.com/grupos-de-trabajo-del-asunto-thumb70657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569" y="2060848"/>
            <a:ext cx="5849639" cy="3904634"/>
          </a:xfrm>
          <a:prstGeom prst="rect">
            <a:avLst/>
          </a:prstGeom>
          <a:noFill/>
        </p:spPr>
      </p:pic>
      <p:sp>
        <p:nvSpPr>
          <p:cNvPr id="6" name="5 Rectángulo"/>
          <p:cNvSpPr/>
          <p:nvPr/>
        </p:nvSpPr>
        <p:spPr>
          <a:xfrm>
            <a:off x="4283968" y="5517232"/>
            <a:ext cx="2160240" cy="5337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173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0788" y="4077072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CO" i="1" dirty="0" smtClean="0"/>
              <a:t>«UN ELOGIO A LA DIFICULTAD»</a:t>
            </a:r>
            <a:endParaRPr lang="es-CO" i="1" dirty="0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307" y="5517232"/>
            <a:ext cx="2329197" cy="1328928"/>
          </a:xfrm>
          <a:prstGeom prst="rect">
            <a:avLst/>
          </a:prstGeom>
        </p:spPr>
      </p:pic>
      <p:pic>
        <p:nvPicPr>
          <p:cNvPr id="2050" name="Picture 2" descr="Resultado de imagen para el elogio ala dificulta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2167" y="620688"/>
            <a:ext cx="3248025" cy="324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604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718048"/>
            <a:ext cx="4248472" cy="1143000"/>
          </a:xfrm>
        </p:spPr>
        <p:txBody>
          <a:bodyPr>
            <a:noAutofit/>
          </a:bodyPr>
          <a:lstStyle/>
          <a:p>
            <a:pPr algn="ctr"/>
            <a:r>
              <a:rPr lang="es-CO" sz="3600" dirty="0" smtClean="0">
                <a:solidFill>
                  <a:srgbClr val="FF0000"/>
                </a:solidFill>
              </a:rPr>
              <a:t>Ahora…</a:t>
            </a:r>
            <a:r>
              <a:rPr lang="es-CO" sz="3600" dirty="0" smtClean="0"/>
              <a:t/>
            </a:r>
            <a:br>
              <a:rPr lang="es-CO" sz="3600" dirty="0" smtClean="0"/>
            </a:br>
            <a:r>
              <a:rPr lang="es-CO" sz="3600" dirty="0" smtClean="0"/>
              <a:t> </a:t>
            </a:r>
            <a:br>
              <a:rPr lang="es-CO" sz="3600" dirty="0" smtClean="0"/>
            </a:br>
            <a:r>
              <a:rPr lang="es-CO" sz="3200" b="0" dirty="0" smtClean="0"/>
              <a:t>¿Cómo abordaría lo psicosocial en el plan escolar para la gestión del riesgo en mi institución educativa?</a:t>
            </a:r>
            <a:endParaRPr lang="es-CO" sz="3200" b="0" dirty="0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307" y="5484448"/>
            <a:ext cx="2329197" cy="1328928"/>
          </a:xfrm>
          <a:prstGeom prst="rect">
            <a:avLst/>
          </a:prstGeom>
        </p:spPr>
      </p:pic>
      <p:pic>
        <p:nvPicPr>
          <p:cNvPr id="3074" name="Picture 2" descr="Resultado de imagen para como hacerlo?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908720"/>
            <a:ext cx="3514725" cy="3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5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7504" y="836712"/>
            <a:ext cx="878497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CO" sz="3200" b="1" dirty="0" smtClean="0"/>
          </a:p>
          <a:p>
            <a:pPr algn="ctr"/>
            <a:r>
              <a:rPr lang="es-CO" sz="3200" b="1" dirty="0" smtClean="0"/>
              <a:t>PLANES ESCOLAR PARA LA GESTIÓN DEL RIESGO  </a:t>
            </a:r>
          </a:p>
          <a:p>
            <a:pPr algn="ctr"/>
            <a:r>
              <a:rPr lang="es-CO" sz="3200" b="1" dirty="0" smtClean="0"/>
              <a:t>EL COMPONENTE PSICOSOCIAL</a:t>
            </a:r>
          </a:p>
          <a:p>
            <a:endParaRPr lang="es-CO" sz="1600" b="1" i="1" dirty="0" smtClean="0"/>
          </a:p>
          <a:p>
            <a:r>
              <a:rPr lang="es-CO" sz="1600" b="1" i="1" dirty="0" smtClean="0"/>
              <a:t>Lina </a:t>
            </a:r>
            <a:r>
              <a:rPr lang="es-CO" sz="1600" b="1" i="1" dirty="0"/>
              <a:t>Andrea Zambrano Hernández</a:t>
            </a:r>
            <a:endParaRPr lang="es-CO" sz="1600" dirty="0"/>
          </a:p>
          <a:p>
            <a:r>
              <a:rPr lang="es-CO" sz="1600" i="1" dirty="0"/>
              <a:t>Docente investigadora</a:t>
            </a:r>
            <a:endParaRPr lang="es-CO" sz="1600" dirty="0"/>
          </a:p>
          <a:p>
            <a:r>
              <a:rPr lang="es-CO" sz="1600" i="1" dirty="0"/>
              <a:t>Coordinadora Observatorio Psicosocial para la Gestión del Riesgo de </a:t>
            </a:r>
            <a:r>
              <a:rPr lang="es-CO" sz="1600" i="1" dirty="0" smtClean="0"/>
              <a:t>Desastres</a:t>
            </a:r>
            <a:endParaRPr lang="es-CO" sz="1600" dirty="0"/>
          </a:p>
          <a:p>
            <a:r>
              <a:rPr lang="es-CO" sz="1600" i="1" dirty="0"/>
              <a:t>Proyección Social Institucional</a:t>
            </a:r>
            <a:endParaRPr lang="es-CO" sz="1600" dirty="0"/>
          </a:p>
          <a:p>
            <a:r>
              <a:rPr lang="es-CO" sz="1600" i="1" dirty="0"/>
              <a:t>Universidad de </a:t>
            </a:r>
            <a:r>
              <a:rPr lang="es-CO" sz="1600" i="1" dirty="0" smtClean="0"/>
              <a:t>Manizales</a:t>
            </a:r>
          </a:p>
          <a:p>
            <a:r>
              <a:rPr lang="es-CO" sz="1600" i="1" dirty="0" smtClean="0"/>
              <a:t>lzambrano@umanizales.edu.co</a:t>
            </a:r>
            <a:endParaRPr lang="es-CO" sz="1600" dirty="0"/>
          </a:p>
          <a:p>
            <a:r>
              <a:rPr lang="es-CO" sz="1600" i="1" dirty="0"/>
              <a:t>Celular 3104236195</a:t>
            </a:r>
            <a:endParaRPr lang="es-CO" sz="1600" dirty="0"/>
          </a:p>
          <a:p>
            <a:r>
              <a:rPr lang="es-CO" sz="1600" i="1" dirty="0"/>
              <a:t>Teléfono fijo 8879680 ext. 134</a:t>
            </a:r>
            <a:r>
              <a:rPr lang="es-CO" sz="1600" b="1" i="1" dirty="0"/>
              <a:t>4</a:t>
            </a:r>
            <a:endParaRPr lang="es-CO" sz="1600" dirty="0"/>
          </a:p>
          <a:p>
            <a:pPr algn="ctr"/>
            <a:endParaRPr lang="es-CO" sz="3200" dirty="0"/>
          </a:p>
          <a:p>
            <a:pPr algn="ctr"/>
            <a:r>
              <a:rPr lang="es-CO" sz="5400" b="1" dirty="0" smtClean="0"/>
              <a:t>GRACIAS</a:t>
            </a:r>
            <a:r>
              <a:rPr lang="es-CO" sz="5400" b="1" dirty="0" smtClean="0"/>
              <a:t>!!</a:t>
            </a:r>
            <a:endParaRPr lang="es-CO" sz="5400" b="1"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9769" y="44624"/>
            <a:ext cx="2329197" cy="132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25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4525963"/>
          </a:xfrm>
        </p:spPr>
        <p:txBody>
          <a:bodyPr/>
          <a:lstStyle/>
          <a:p>
            <a:pPr algn="just"/>
            <a:r>
              <a:rPr lang="es-CO" dirty="0" smtClean="0"/>
              <a:t>Identificar la importancia de abordar el componente psicosocial en los planes escolares para la gestión del riesgo como un elemento fundamental para la reducción del riesgo de desastres.</a:t>
            </a:r>
            <a:endParaRPr lang="es-CO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/>
          <a:lstStyle/>
          <a:p>
            <a:pPr algn="ctr"/>
            <a:r>
              <a:rPr lang="es-CO" dirty="0" smtClean="0"/>
              <a:t>Propósito del encuentro</a:t>
            </a:r>
            <a:endParaRPr lang="es-CO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656" y="5445224"/>
            <a:ext cx="2329197" cy="132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33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377372"/>
            <a:ext cx="7498080" cy="1143000"/>
          </a:xfrm>
        </p:spPr>
        <p:txBody>
          <a:bodyPr/>
          <a:lstStyle/>
          <a:p>
            <a:pPr algn="ctr"/>
            <a:r>
              <a:rPr lang="es-CO" dirty="0" smtClean="0"/>
              <a:t>¿Qué es lo psicosocial?</a:t>
            </a:r>
            <a:endParaRPr lang="es-CO" dirty="0"/>
          </a:p>
        </p:txBody>
      </p:sp>
      <p:pic>
        <p:nvPicPr>
          <p:cNvPr id="4" name="Picture 2" descr="http://2.bp.blogspot.com/_qKqnKOD5Nu0/TK7Y5qUzWWI/AAAAAAAACqs/c_HEjvLtBZo/s1600/identidad-digital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780928"/>
            <a:ext cx="3659485" cy="3321807"/>
          </a:xfrm>
          <a:prstGeom prst="rect">
            <a:avLst/>
          </a:prstGeom>
          <a:noFill/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307" y="5484448"/>
            <a:ext cx="2329197" cy="132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99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34360" y="476672"/>
            <a:ext cx="7498080" cy="1143000"/>
          </a:xfrm>
        </p:spPr>
        <p:txBody>
          <a:bodyPr/>
          <a:lstStyle/>
          <a:p>
            <a:pPr algn="ctr"/>
            <a:r>
              <a:rPr lang="es-CO" dirty="0" smtClean="0"/>
              <a:t>¿Qué es lo psicosocial?</a:t>
            </a:r>
            <a:endParaRPr lang="es-CO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307" y="5484448"/>
            <a:ext cx="2329197" cy="1328928"/>
          </a:xfrm>
          <a:prstGeom prst="rect">
            <a:avLst/>
          </a:prstGeom>
        </p:spPr>
      </p:pic>
      <p:pic>
        <p:nvPicPr>
          <p:cNvPr id="6" name="Picture 2" descr="http://es.dreamstime.com/grupos-de-trabajo-del-asunto-thumb706575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577" y="1916832"/>
            <a:ext cx="5849639" cy="39046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4599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5786" y="274638"/>
            <a:ext cx="7772400" cy="1143000"/>
          </a:xfrm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CO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GESTIÓN DEL RIESGO</a:t>
            </a:r>
          </a:p>
        </p:txBody>
      </p:sp>
      <p:sp>
        <p:nvSpPr>
          <p:cNvPr id="28675" name="2 Marcador de contenido"/>
          <p:cNvSpPr>
            <a:spLocks noGrp="1"/>
          </p:cNvSpPr>
          <p:nvPr>
            <p:ph sz="quarter" idx="1"/>
          </p:nvPr>
        </p:nvSpPr>
        <p:spPr>
          <a:xfrm>
            <a:off x="785813" y="1737320"/>
            <a:ext cx="7772400" cy="4572000"/>
          </a:xfrm>
        </p:spPr>
        <p:txBody>
          <a:bodyPr>
            <a:normAutofit/>
          </a:bodyPr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endParaRPr lang="es-ES" altLang="es-CO" sz="3200" dirty="0" smtClean="0">
              <a:latin typeface="+mj-lt"/>
            </a:endParaRP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s-ES" altLang="es-CO" sz="3200" dirty="0" smtClean="0">
                <a:latin typeface="+mj-lt"/>
              </a:rPr>
              <a:t>“Un proceso que tiene como objetivo reducir y controlar los factores de riesgo de desastre en todo momento”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es-ES" altLang="es-CO" sz="3200" dirty="0" smtClean="0">
                <a:latin typeface="+mj-lt"/>
              </a:rPr>
              <a:t> (Narváez, </a:t>
            </a:r>
            <a:r>
              <a:rPr lang="es-ES" altLang="es-CO" sz="3200" dirty="0" err="1" smtClean="0">
                <a:latin typeface="+mj-lt"/>
              </a:rPr>
              <a:t>Lavell</a:t>
            </a:r>
            <a:r>
              <a:rPr lang="es-ES" altLang="es-CO" sz="3200" dirty="0" smtClean="0">
                <a:latin typeface="+mj-lt"/>
              </a:rPr>
              <a:t> y Pérez, 2009) </a:t>
            </a:r>
            <a:endParaRPr lang="es-CO" altLang="es-CO" sz="3200" dirty="0" smtClean="0">
              <a:latin typeface="+mj-lt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307" y="5484448"/>
            <a:ext cx="2329197" cy="132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10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644" y="332656"/>
            <a:ext cx="6912768" cy="511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441595" y="620688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/>
              <a:t>LEY 1523 de 2012</a:t>
            </a:r>
            <a:endParaRPr lang="es-CO" sz="2400" b="1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556848"/>
            <a:ext cx="2329197" cy="132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721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86409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algn="ctr">
              <a:buNone/>
            </a:pPr>
            <a:r>
              <a:rPr lang="es-CO" b="1" dirty="0" smtClean="0"/>
              <a:t>  ES TODO AQUELLO QUE TIENE SENTIDO EN MOMENTOS DE INTERACCION CON EL OTRO(S)</a:t>
            </a:r>
            <a:endParaRPr lang="es-CO" b="1" dirty="0"/>
          </a:p>
        </p:txBody>
      </p:sp>
      <p:pic>
        <p:nvPicPr>
          <p:cNvPr id="5122" name="Picture 2" descr="http://i1-news.softpedia-static.com/images/news2/Attitudes-Towards-Others-Hint-at-Your-Own-Personality-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2924944"/>
            <a:ext cx="3816424" cy="2860887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395536" y="321297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Creencias</a:t>
            </a:r>
            <a:endParaRPr lang="es-CO" b="1" dirty="0"/>
          </a:p>
        </p:txBody>
      </p:sp>
      <p:sp>
        <p:nvSpPr>
          <p:cNvPr id="6" name="5 CuadroTexto"/>
          <p:cNvSpPr txBox="1"/>
          <p:nvPr/>
        </p:nvSpPr>
        <p:spPr>
          <a:xfrm>
            <a:off x="323528" y="4139788"/>
            <a:ext cx="16769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Costumbres </a:t>
            </a:r>
            <a:endParaRPr lang="es-CO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6876256" y="3140968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Vida cotidiana</a:t>
            </a:r>
            <a:endParaRPr lang="es-CO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6804248" y="4869160"/>
            <a:ext cx="18012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Experiencias personales y comunitarias</a:t>
            </a:r>
            <a:endParaRPr lang="es-CO" b="1" dirty="0"/>
          </a:p>
        </p:txBody>
      </p:sp>
      <p:sp>
        <p:nvSpPr>
          <p:cNvPr id="5" name="4 CuadroTexto"/>
          <p:cNvSpPr txBox="1"/>
          <p:nvPr/>
        </p:nvSpPr>
        <p:spPr>
          <a:xfrm>
            <a:off x="323528" y="4953942"/>
            <a:ext cx="16769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Formas colectivas de ver la vida</a:t>
            </a:r>
            <a:endParaRPr lang="es-CO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6875213" y="4078813"/>
            <a:ext cx="18012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 smtClean="0"/>
              <a:t>Crear juntos soluciones</a:t>
            </a:r>
            <a:endParaRPr lang="es-CO" b="1" dirty="0"/>
          </a:p>
        </p:txBody>
      </p:sp>
      <p:sp>
        <p:nvSpPr>
          <p:cNvPr id="11" name="10 Rectángulo"/>
          <p:cNvSpPr/>
          <p:nvPr/>
        </p:nvSpPr>
        <p:spPr>
          <a:xfrm>
            <a:off x="755576" y="548680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dirty="0"/>
              <a:t>Son todas aquellas variables </a:t>
            </a:r>
            <a:r>
              <a:rPr lang="es-CO" b="1" dirty="0"/>
              <a:t>sociales</a:t>
            </a:r>
            <a:r>
              <a:rPr lang="es-CO" dirty="0"/>
              <a:t> y </a:t>
            </a:r>
            <a:r>
              <a:rPr lang="es-CO" b="1" dirty="0"/>
              <a:t>psicológicas</a:t>
            </a:r>
            <a:r>
              <a:rPr lang="es-CO" dirty="0"/>
              <a:t> con </a:t>
            </a:r>
            <a:r>
              <a:rPr lang="es-CO" b="1" dirty="0"/>
              <a:t>características</a:t>
            </a:r>
            <a:r>
              <a:rPr lang="es-CO" dirty="0"/>
              <a:t> y </a:t>
            </a:r>
            <a:r>
              <a:rPr lang="es-CO" b="1" dirty="0"/>
              <a:t>acciones</a:t>
            </a:r>
            <a:r>
              <a:rPr lang="es-CO" dirty="0"/>
              <a:t> particulares que construyen y dan fortaleza a las interacciones sociales </a:t>
            </a:r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899592" y="5814392"/>
            <a:ext cx="8229600" cy="1143000"/>
          </a:xfrm>
        </p:spPr>
        <p:txBody>
          <a:bodyPr/>
          <a:lstStyle/>
          <a:p>
            <a:pPr algn="r"/>
            <a:r>
              <a:rPr lang="es-CO" dirty="0" smtClean="0"/>
              <a:t>¿Qué es lo psicosocial?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18345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129400"/>
            <a:ext cx="8229600" cy="2163696"/>
          </a:xfrm>
        </p:spPr>
        <p:txBody>
          <a:bodyPr>
            <a:noAutofit/>
          </a:bodyPr>
          <a:lstStyle/>
          <a:p>
            <a:pPr algn="just"/>
            <a:endParaRPr lang="es-CO" sz="2800" dirty="0" smtClean="0"/>
          </a:p>
          <a:p>
            <a:pPr algn="just"/>
            <a:r>
              <a:rPr lang="es-CO" sz="2800" dirty="0" smtClean="0"/>
              <a:t>Tener </a:t>
            </a:r>
            <a:r>
              <a:rPr lang="es-CO" sz="2800" dirty="0"/>
              <a:t>en cuenta los diferentes ámbitos de socialización personal, familiar y </a:t>
            </a:r>
            <a:r>
              <a:rPr lang="es-CO" sz="2800" dirty="0" smtClean="0"/>
              <a:t>social, con </a:t>
            </a:r>
            <a:r>
              <a:rPr lang="es-CO" sz="2800" dirty="0"/>
              <a:t>el fin de </a:t>
            </a:r>
            <a:r>
              <a:rPr lang="es-CO" sz="2800" dirty="0" smtClean="0"/>
              <a:t>[reducir el riesgo] y mitigar el </a:t>
            </a:r>
            <a:r>
              <a:rPr lang="es-CO" sz="2800" dirty="0"/>
              <a:t>impacto producido por los desastres (OPS</a:t>
            </a:r>
            <a:r>
              <a:rPr lang="es-CO" sz="2800" dirty="0" smtClean="0"/>
              <a:t>)</a:t>
            </a:r>
          </a:p>
          <a:p>
            <a:pPr marL="109728" indent="0" algn="just">
              <a:buNone/>
            </a:pPr>
            <a:endParaRPr lang="es-CO" sz="2800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CO" dirty="0" smtClean="0"/>
              <a:t>¿Qué es lo psicosocial y su relación con la gestión del riesgo?</a:t>
            </a:r>
            <a:endParaRPr lang="es-CO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5386532"/>
            <a:ext cx="2329197" cy="132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698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395536" y="260648"/>
            <a:ext cx="8229600" cy="1143000"/>
          </a:xfrm>
          <a:prstGeom prst="rect">
            <a:avLst/>
          </a:prstGeom>
        </p:spPr>
        <p:txBody>
          <a:bodyPr/>
          <a:lstStyle/>
          <a:p>
            <a:pPr lvl="0" algn="ctr">
              <a:spcBef>
                <a:spcPct val="0"/>
              </a:spcBef>
            </a:pPr>
            <a:r>
              <a:rPr kumimoji="0" lang="es-CO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GESTIÓN DEL RIESGO</a:t>
            </a:r>
            <a:r>
              <a:rPr kumimoji="0" lang="es-CO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– PROCESOS PSICOSOCIALES </a:t>
            </a:r>
          </a:p>
        </p:txBody>
      </p:sp>
      <p:graphicFrame>
        <p:nvGraphicFramePr>
          <p:cNvPr id="5" name="3 Marcador de contenido"/>
          <p:cNvGraphicFramePr>
            <a:graphicFrameLocks/>
          </p:cNvGraphicFramePr>
          <p:nvPr/>
        </p:nvGraphicFramePr>
        <p:xfrm>
          <a:off x="467544" y="3904456"/>
          <a:ext cx="8229600" cy="26208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http://www.prensalibre.com/noticias/connacionales-asentados-Tenosique-Tabasco-Mexico_PREIMA20111126_0017_10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44208" y="1844824"/>
            <a:ext cx="2293635" cy="1561418"/>
          </a:xfrm>
          <a:prstGeom prst="rect">
            <a:avLst/>
          </a:prstGeom>
          <a:noFill/>
        </p:spPr>
      </p:pic>
      <p:pic>
        <p:nvPicPr>
          <p:cNvPr id="7" name="Picture 6" descr="http://diariodom.com/upload/articles/image-36982-40933_full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5536" y="1844824"/>
            <a:ext cx="2520280" cy="1522670"/>
          </a:xfrm>
          <a:prstGeom prst="rect">
            <a:avLst/>
          </a:prstGeom>
          <a:noFill/>
        </p:spPr>
      </p:pic>
      <p:pic>
        <p:nvPicPr>
          <p:cNvPr id="8" name="Picture 8" descr="http://t1.gstatic.com/images?q=tbn:ANd9GcR_RzQ3Kew0pwr31kSLV8eC9Ti2yvBC1s6oPbBypyXmNdAAu3_iQQ">
            <a:hlinkClick r:id="rId11" action="ppaction://hlinkfile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635896" y="1855326"/>
            <a:ext cx="2016224" cy="15121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822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362</TotalTime>
  <Words>345</Words>
  <Application>Microsoft Office PowerPoint</Application>
  <PresentationFormat>Presentación en pantalla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Concurrencia</vt:lpstr>
      <vt:lpstr>Presentación de PowerPoint</vt:lpstr>
      <vt:lpstr>Propósito del encuentro</vt:lpstr>
      <vt:lpstr>¿Qué es lo psicosocial?</vt:lpstr>
      <vt:lpstr>¿Qué es lo psicosocial?</vt:lpstr>
      <vt:lpstr>GESTIÓN DEL RIESGO</vt:lpstr>
      <vt:lpstr>Presentación de PowerPoint</vt:lpstr>
      <vt:lpstr>¿Qué es lo psicosocial?</vt:lpstr>
      <vt:lpstr>¿Qué es lo psicosocial y su relación con la gestión del riesgo?</vt:lpstr>
      <vt:lpstr>Presentación de PowerPoint</vt:lpstr>
      <vt:lpstr>Y… ¿Cómo debo realizar la evacuación de este auditorio?</vt:lpstr>
      <vt:lpstr>El componente psicosocial en la evacuación</vt:lpstr>
      <vt:lpstr>¿Qué factores psicosociales potenciaron o limitaron los procesos de evacuación?</vt:lpstr>
      <vt:lpstr>El componente psicosocial en la evacuación</vt:lpstr>
      <vt:lpstr>«UN ELOGIO A LA DIFICULTAD»</vt:lpstr>
      <vt:lpstr>Ahora…   ¿Cómo abordaría lo psicosocial en el plan escolar para la gestión del riesgo en mi institución educativa?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SALA</dc:creator>
  <cp:lastModifiedBy>lina andrea zambrano hernandez</cp:lastModifiedBy>
  <cp:revision>38</cp:revision>
  <dcterms:created xsi:type="dcterms:W3CDTF">2016-10-21T20:49:05Z</dcterms:created>
  <dcterms:modified xsi:type="dcterms:W3CDTF">2016-10-25T15:36:54Z</dcterms:modified>
</cp:coreProperties>
</file>