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3"/>
  </p:sldMasterIdLst>
  <p:notesMasterIdLst>
    <p:notesMasterId r:id="rId5"/>
  </p:notesMasterIdLst>
  <p:sldIdLst>
    <p:sldId id="257" r:id="rId4"/>
    <p:sldId id="405" r:id="rId6"/>
    <p:sldId id="407" r:id="rId7"/>
    <p:sldId id="260" r:id="rId8"/>
    <p:sldId id="274" r:id="rId9"/>
    <p:sldId id="261" r:id="rId10"/>
    <p:sldId id="265" r:id="rId11"/>
    <p:sldId id="269" r:id="rId12"/>
    <p:sldId id="408" r:id="rId13"/>
    <p:sldId id="271" r:id="rId14"/>
    <p:sldId id="275" r:id="rId15"/>
    <p:sldId id="278" r:id="rId16"/>
    <p:sldId id="280" r:id="rId17"/>
    <p:sldId id="282" r:id="rId18"/>
    <p:sldId id="287" r:id="rId19"/>
    <p:sldId id="288" r:id="rId20"/>
    <p:sldId id="294" r:id="rId21"/>
    <p:sldId id="298" r:id="rId22"/>
    <p:sldId id="314" r:id="rId23"/>
    <p:sldId id="316" r:id="rId24"/>
    <p:sldId id="318" r:id="rId25"/>
    <p:sldId id="319" r:id="rId26"/>
    <p:sldId id="312" r:id="rId27"/>
    <p:sldId id="327" r:id="rId28"/>
    <p:sldId id="328" r:id="rId29"/>
    <p:sldId id="330" r:id="rId30"/>
    <p:sldId id="333" r:id="rId31"/>
    <p:sldId id="337" r:id="rId32"/>
    <p:sldId id="338" r:id="rId33"/>
    <p:sldId id="339" r:id="rId34"/>
    <p:sldId id="360" r:id="rId35"/>
    <p:sldId id="368" r:id="rId36"/>
    <p:sldId id="369" r:id="rId37"/>
    <p:sldId id="373" r:id="rId38"/>
    <p:sldId id="376" r:id="rId39"/>
    <p:sldId id="329" r:id="rId40"/>
    <p:sldId id="389" r:id="rId41"/>
    <p:sldId id="390" r:id="rId42"/>
    <p:sldId id="331" r:id="rId43"/>
    <p:sldId id="392" r:id="rId44"/>
    <p:sldId id="395" r:id="rId45"/>
    <p:sldId id="396" r:id="rId46"/>
    <p:sldId id="397" r:id="rId47"/>
    <p:sldId id="398" r:id="rId48"/>
    <p:sldId id="399" r:id="rId49"/>
    <p:sldId id="404" r:id="rId50"/>
    <p:sldId id="321" r:id="rId51"/>
    <p:sldId id="322" r:id="rId52"/>
    <p:sldId id="323" r:id="rId53"/>
    <p:sldId id="332" r:id="rId54"/>
    <p:sldId id="272" r:id="rId5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B7A"/>
    <a:srgbClr val="44A138"/>
    <a:srgbClr val="0E1847"/>
    <a:srgbClr val="FF0000"/>
    <a:srgbClr val="B0D9FF"/>
    <a:srgbClr val="6AF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7" autoAdjust="0"/>
    <p:restoredTop sz="89154" autoAdjust="0"/>
  </p:normalViewPr>
  <p:slideViewPr>
    <p:cSldViewPr snapToGrid="0" snapToObjects="1">
      <p:cViewPr>
        <p:scale>
          <a:sx n="75" d="100"/>
          <a:sy n="75" d="100"/>
        </p:scale>
        <p:origin x="-744" y="66"/>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110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5735865785395"/>
          <c:y val="0.129635984673039"/>
          <c:w val="0.888007554564993"/>
          <c:h val="0.603055707608742"/>
        </c:manualLayout>
      </c:layout>
      <c:barChart>
        <c:barDir val="col"/>
        <c:grouping val="clustered"/>
        <c:varyColors val="0"/>
        <c:ser>
          <c:idx val="0"/>
          <c:order val="0"/>
          <c:tx>
            <c:strRef>
              <c:f>Sheet1!$A$2</c:f>
              <c:strCache>
                <c:ptCount val="1"/>
                <c:pt idx="0">
                  <c:v>Men</c:v>
                </c:pt>
              </c:strCache>
            </c:strRef>
          </c:tx>
          <c:spPr>
            <a:solidFill>
              <a:srgbClr val="1A2B7A"/>
            </a:solidFill>
            <a:ln w="13328">
              <a:noFill/>
              <a:prstDash val="solid"/>
            </a:ln>
            <a:effectLst/>
          </c:spPr>
          <c:invertIfNegative val="0"/>
          <c:cat>
            <c:strRef>
              <c:f>Sheet1!$B$1:$G$1</c:f>
              <c:strCache>
                <c:ptCount val="6"/>
                <c:pt idx="0">
                  <c:v>Low CRF*</c:v>
                </c:pt>
                <c:pt idx="1">
                  <c:v>Obese</c:v>
                </c:pt>
                <c:pt idx="2">
                  <c:v>Smoker</c:v>
                </c:pt>
                <c:pt idx="3">
                  <c:v>Hypertension</c:v>
                </c:pt>
                <c:pt idx="4">
                  <c:v>High Chol</c:v>
                </c:pt>
                <c:pt idx="5">
                  <c:v>Diabetes</c:v>
                </c:pt>
              </c:strCache>
            </c:strRef>
          </c:cat>
          <c:val>
            <c:numRef>
              <c:f>Sheet1!$B$2:$G$2</c:f>
              <c:numCache>
                <c:formatCode>General</c:formatCode>
                <c:ptCount val="6"/>
                <c:pt idx="0">
                  <c:v>15.9</c:v>
                </c:pt>
                <c:pt idx="1">
                  <c:v>2.6</c:v>
                </c:pt>
                <c:pt idx="2">
                  <c:v>7.9</c:v>
                </c:pt>
                <c:pt idx="3">
                  <c:v>14.7</c:v>
                </c:pt>
                <c:pt idx="4">
                  <c:v>3.8</c:v>
                </c:pt>
                <c:pt idx="5">
                  <c:v>3.7</c:v>
                </c:pt>
              </c:numCache>
            </c:numRef>
          </c:val>
        </c:ser>
        <c:ser>
          <c:idx val="1"/>
          <c:order val="1"/>
          <c:tx>
            <c:strRef>
              <c:f>Sheet1!$A$3</c:f>
              <c:strCache>
                <c:ptCount val="1"/>
                <c:pt idx="0">
                  <c:v>Women</c:v>
                </c:pt>
              </c:strCache>
            </c:strRef>
          </c:tx>
          <c:spPr>
            <a:solidFill>
              <a:srgbClr val="B0D9FF"/>
            </a:solidFill>
            <a:ln w="13328">
              <a:noFill/>
              <a:prstDash val="solid"/>
            </a:ln>
            <a:effectLst/>
          </c:spPr>
          <c:invertIfNegative val="0"/>
          <c:cat>
            <c:strRef>
              <c:f>Sheet1!$B$1:$G$1</c:f>
              <c:strCache>
                <c:ptCount val="6"/>
                <c:pt idx="0">
                  <c:v>Low CRF*</c:v>
                </c:pt>
                <c:pt idx="1">
                  <c:v>Obese</c:v>
                </c:pt>
                <c:pt idx="2">
                  <c:v>Smoker</c:v>
                </c:pt>
                <c:pt idx="3">
                  <c:v>Hypertension</c:v>
                </c:pt>
                <c:pt idx="4">
                  <c:v>High Chol</c:v>
                </c:pt>
                <c:pt idx="5">
                  <c:v>Diabetes</c:v>
                </c:pt>
              </c:strCache>
            </c:strRef>
          </c:cat>
          <c:val>
            <c:numRef>
              <c:f>Sheet1!$B$3:$G$3</c:f>
              <c:numCache>
                <c:formatCode>General</c:formatCode>
                <c:ptCount val="6"/>
                <c:pt idx="0">
                  <c:v>17.1</c:v>
                </c:pt>
                <c:pt idx="1">
                  <c:v>3.1</c:v>
                </c:pt>
                <c:pt idx="2">
                  <c:v>9.1</c:v>
                </c:pt>
                <c:pt idx="3">
                  <c:v>6.9</c:v>
                </c:pt>
                <c:pt idx="4">
                  <c:v>1.6</c:v>
                </c:pt>
                <c:pt idx="5">
                  <c:v>2.6</c:v>
                </c:pt>
              </c:numCache>
            </c:numRef>
          </c:val>
        </c:ser>
        <c:dLbls>
          <c:dLblPos val="outEnd"/>
          <c:showLegendKey val="0"/>
          <c:showVal val="0"/>
          <c:showCatName val="0"/>
          <c:showSerName val="0"/>
          <c:showPercent val="0"/>
          <c:showBubbleSize val="0"/>
        </c:dLbls>
        <c:gapWidth val="150"/>
        <c:axId val="127963904"/>
        <c:axId val="127965440"/>
      </c:barChart>
      <c:catAx>
        <c:axId val="127963904"/>
        <c:scaling>
          <c:orientation val="minMax"/>
        </c:scaling>
        <c:delete val="0"/>
        <c:axPos val="b"/>
        <c:numFmt formatCode="General" sourceLinked="1"/>
        <c:majorTickMark val="none"/>
        <c:minorTickMark val="none"/>
        <c:tickLblPos val="nextTo"/>
        <c:spPr>
          <a:noFill/>
          <a:ln w="3332">
            <a:solidFill>
              <a:srgbClr val="000000"/>
            </a:solidFill>
            <a:prstDash val="solid"/>
          </a:ln>
          <a:effectLst/>
        </c:spPr>
        <c:txPr>
          <a:bodyPr rot="2400000" spcFirstLastPara="0" vertOverflow="ellipsis" horzOverflow="overflow" vert="horz" wrap="square" anchor="ctr" anchorCtr="1"/>
          <a:lstStyle/>
          <a:p>
            <a:pPr>
              <a:defRPr lang="es-ES" sz="1575" b="1" i="0" u="none" strike="noStrike" baseline="0">
                <a:solidFill>
                  <a:srgbClr val="000000"/>
                </a:solidFill>
                <a:latin typeface="Century Gothic"/>
                <a:ea typeface="Tahoma"/>
                <a:cs typeface="Century Gothic"/>
              </a:defRPr>
            </a:pPr>
          </a:p>
        </c:txPr>
        <c:crossAx val="127965440"/>
        <c:crosses val="autoZero"/>
        <c:auto val="1"/>
        <c:lblAlgn val="ctr"/>
        <c:lblOffset val="100"/>
        <c:tickLblSkip val="1"/>
        <c:tickMarkSkip val="1"/>
        <c:noMultiLvlLbl val="0"/>
      </c:catAx>
      <c:valAx>
        <c:axId val="127965440"/>
        <c:scaling>
          <c:orientation val="minMax"/>
        </c:scaling>
        <c:delete val="0"/>
        <c:axPos val="l"/>
        <c:majorGridlines>
          <c:spPr>
            <a:noFill/>
            <a:ln w="13328">
              <a:solidFill>
                <a:schemeClr val="bg1">
                  <a:lumMod val="65000"/>
                </a:schemeClr>
              </a:solidFill>
              <a:prstDash val="solid"/>
            </a:ln>
            <a:effectLst/>
          </c:spPr>
        </c:majorGridlines>
        <c:numFmt formatCode="General" sourceLinked="1"/>
        <c:majorTickMark val="none"/>
        <c:minorTickMark val="none"/>
        <c:tickLblPos val="nextTo"/>
        <c:spPr>
          <a:noFill/>
          <a:ln w="13328">
            <a:solidFill>
              <a:srgbClr val="FFFFFF"/>
            </a:solidFill>
            <a:prstDash val="solid"/>
          </a:ln>
          <a:effectLst/>
        </c:spPr>
        <c:txPr>
          <a:bodyPr rot="0" spcFirstLastPara="0" vertOverflow="ellipsis" horzOverflow="overflow" vert="horz" wrap="square" anchor="ctr" anchorCtr="1"/>
          <a:lstStyle/>
          <a:p>
            <a:pPr>
              <a:defRPr lang="es-ES" sz="1575" b="0" i="0" u="none" strike="noStrike" baseline="0">
                <a:solidFill>
                  <a:srgbClr val="000000"/>
                </a:solidFill>
                <a:latin typeface="Tahoma"/>
                <a:ea typeface="Tahoma"/>
                <a:cs typeface="Tahoma"/>
              </a:defRPr>
            </a:pPr>
          </a:p>
        </c:txPr>
        <c:crossAx val="127963904"/>
        <c:crosses val="autoZero"/>
        <c:crossBetween val="between"/>
      </c:valAx>
      <c:spPr>
        <a:solidFill>
          <a:srgbClr val="FFFFFF"/>
        </a:solidFill>
        <a:ln w="13328">
          <a:noFill/>
          <a:prstDash val="solid"/>
        </a:ln>
        <a:effectLst/>
      </c:spPr>
    </c:plotArea>
    <c:legend>
      <c:legendPos val="r"/>
      <c:layout>
        <c:manualLayout>
          <c:xMode val="edge"/>
          <c:yMode val="edge"/>
          <c:x val="0.792383807158142"/>
          <c:y val="0.161703019074487"/>
          <c:w val="0.107356377315502"/>
          <c:h val="0.12719525032633"/>
        </c:manualLayout>
      </c:layout>
      <c:overlay val="0"/>
      <c:spPr>
        <a:solidFill>
          <a:schemeClr val="bg1"/>
        </a:solidFill>
        <a:ln w="26656">
          <a:noFill/>
        </a:ln>
        <a:effectLst/>
      </c:spPr>
      <c:txPr>
        <a:bodyPr rot="0" spcFirstLastPara="0" vertOverflow="ellipsis" horzOverflow="overflow" vert="horz" wrap="square" anchor="ctr" anchorCtr="1"/>
        <a:lstStyle/>
        <a:p>
          <a:pPr>
            <a:defRPr lang="es-ES" sz="1300" b="0" i="0" u="none" strike="noStrike" baseline="0">
              <a:solidFill>
                <a:srgbClr val="000000"/>
              </a:solidFill>
              <a:latin typeface="Century Gothic"/>
              <a:ea typeface="Tahoma"/>
              <a:cs typeface="Century Gothic"/>
            </a:defRPr>
          </a:pPr>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es-ES" sz="1600" b="1" i="0" u="none" strike="noStrike" baseline="0">
          <a:solidFill>
            <a:srgbClr val="000000"/>
          </a:solidFill>
          <a:latin typeface="Tahoma"/>
          <a:ea typeface="Tahoma"/>
          <a:cs typeface="Tahom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7211550988"/>
          <c:y val="0.0385592867068087"/>
          <c:w val="0.863402140307087"/>
          <c:h val="0.777148196455477"/>
        </c:manualLayout>
      </c:layout>
      <c:barChart>
        <c:barDir val="col"/>
        <c:grouping val="clustered"/>
        <c:varyColors val="0"/>
        <c:ser>
          <c:idx val="0"/>
          <c:order val="0"/>
          <c:tx>
            <c:strRef>
              <c:f>Sheet1!$A$2</c:f>
              <c:strCache>
                <c:ptCount val="1"/>
                <c:pt idx="0">
                  <c:v>Normal Subjects</c:v>
                </c:pt>
              </c:strCache>
            </c:strRef>
          </c:tx>
          <c:spPr>
            <a:solidFill>
              <a:srgbClr val="1A2B7A"/>
            </a:solidFill>
            <a:ln w="12659">
              <a:noFill/>
              <a:prstDash val="solid"/>
            </a:ln>
            <a:effectLst/>
          </c:spPr>
          <c:invertIfNegative val="0"/>
          <c:cat>
            <c:numRef>
              <c:f>Sheet1!$B$1:$F$1</c:f>
              <c:numCache>
                <c:formatCode>General</c:formatCode>
                <c:ptCount val="5"/>
              </c:numCache>
            </c:numRef>
          </c:cat>
          <c:val>
            <c:numRef>
              <c:f>Sheet1!$B$2:$F$2</c:f>
              <c:numCache>
                <c:formatCode>General</c:formatCode>
                <c:ptCount val="5"/>
                <c:pt idx="0">
                  <c:v>4.5</c:v>
                </c:pt>
                <c:pt idx="1">
                  <c:v>2.5</c:v>
                </c:pt>
                <c:pt idx="2">
                  <c:v>1.8</c:v>
                </c:pt>
                <c:pt idx="3">
                  <c:v>1.3</c:v>
                </c:pt>
                <c:pt idx="4">
                  <c:v>1</c:v>
                </c:pt>
              </c:numCache>
            </c:numRef>
          </c:val>
        </c:ser>
        <c:ser>
          <c:idx val="1"/>
          <c:order val="1"/>
          <c:tx>
            <c:strRef>
              <c:f>Sheet1!$A$3</c:f>
              <c:strCache>
                <c:ptCount val="1"/>
                <c:pt idx="0">
                  <c:v>Subjects with CVD</c:v>
                </c:pt>
              </c:strCache>
            </c:strRef>
          </c:tx>
          <c:spPr>
            <a:solidFill>
              <a:srgbClr val="FF0000"/>
            </a:solidFill>
            <a:ln w="12659">
              <a:noFill/>
              <a:prstDash val="solid"/>
            </a:ln>
            <a:effectLst/>
          </c:spPr>
          <c:invertIfNegative val="0"/>
          <c:cat>
            <c:numRef>
              <c:f>Sheet1!$B$1:$F$1</c:f>
              <c:numCache>
                <c:formatCode>General</c:formatCode>
                <c:ptCount val="5"/>
              </c:numCache>
            </c:numRef>
          </c:cat>
          <c:val>
            <c:numRef>
              <c:f>Sheet1!$B$3:$F$3</c:f>
              <c:numCache>
                <c:formatCode>General</c:formatCode>
                <c:ptCount val="5"/>
                <c:pt idx="0">
                  <c:v>4.2</c:v>
                </c:pt>
                <c:pt idx="1">
                  <c:v>3</c:v>
                </c:pt>
                <c:pt idx="2">
                  <c:v>2.2</c:v>
                </c:pt>
                <c:pt idx="3">
                  <c:v>1.7</c:v>
                </c:pt>
                <c:pt idx="4">
                  <c:v>1</c:v>
                </c:pt>
              </c:numCache>
            </c:numRef>
          </c:val>
        </c:ser>
        <c:ser>
          <c:idx val="2"/>
          <c:order val="2"/>
          <c:tx>
            <c:strRef>
              <c:f>Sheet1!$A$4</c:f>
              <c:strCache>
                <c:ptCount val="1"/>
                <c:pt idx="0">
                  <c:v/>
                </c:pt>
              </c:strCache>
            </c:strRef>
          </c:tx>
          <c:spPr>
            <a:solidFill>
              <a:srgbClr val="DD0806"/>
            </a:solidFill>
            <a:ln w="12659">
              <a:solidFill>
                <a:srgbClr val="000000"/>
              </a:solidFill>
              <a:prstDash val="solid"/>
            </a:ln>
            <a:effectLst/>
          </c:spPr>
          <c:invertIfNegative val="0"/>
          <c:cat>
            <c:numRef>
              <c:f>Sheet1!$B$1:$F$1</c:f>
              <c:numCache>
                <c:formatCode>General</c:formatCode>
                <c:ptCount val="5"/>
              </c:numCache>
            </c:numRef>
          </c:cat>
          <c:val>
            <c:numRef>
              <c:f>Sheet1!$B$4:$F$4</c:f>
              <c:numCache>
                <c:formatCode>General</c:formatCode>
                <c:ptCount val="5"/>
              </c:numCache>
            </c:numRef>
          </c:val>
        </c:ser>
        <c:dLbls>
          <c:dLblPos val="outEnd"/>
          <c:showLegendKey val="0"/>
          <c:showVal val="0"/>
          <c:showCatName val="0"/>
          <c:showSerName val="0"/>
          <c:showPercent val="0"/>
          <c:showBubbleSize val="0"/>
        </c:dLbls>
        <c:gapWidth val="150"/>
        <c:axId val="128027264"/>
        <c:axId val="128037632"/>
      </c:barChart>
      <c:catAx>
        <c:axId val="128027264"/>
        <c:scaling>
          <c:orientation val="minMax"/>
        </c:scaling>
        <c:delete val="0"/>
        <c:axPos val="b"/>
        <c:title>
          <c:tx>
            <c:rich>
              <a:bodyPr vertOverflow="ellipsis" anchor="ctr" anchorCtr="1"/>
              <a:lstStyle/>
              <a:p>
                <a:pPr algn="ctr">
                  <a:defRPr lang="es-ES" sz="1245" b="0">
                    <a:solidFill>
                      <a:srgbClr val="000000"/>
                    </a:solidFill>
                  </a:defRPr>
                </a:pPr>
                <a:r>
                  <a:rPr lang="es-MX" sz="1600" b="0" dirty="0" smtClean="0">
                    <a:effectLst/>
                    <a:latin typeface="Century Gothic"/>
                    <a:cs typeface="Century Gothic"/>
                  </a:rPr>
                  <a:t>Quintiles of Exercice Capacity</a:t>
                </a:r>
                <a:endParaRPr lang="es-MX" sz="1600" b="0" dirty="0">
                  <a:effectLst/>
                  <a:latin typeface="Century Gothic"/>
                  <a:cs typeface="Century Gothic"/>
                </a:endParaRPr>
              </a:p>
            </c:rich>
          </c:tx>
          <c:layout>
            <c:manualLayout>
              <c:xMode val="edge"/>
              <c:yMode val="edge"/>
              <c:x val="0.327518851738632"/>
              <c:y val="0.883940713293192"/>
            </c:manualLayout>
          </c:layout>
          <c:overlay val="0"/>
          <c:spPr>
            <a:noFill/>
            <a:ln>
              <a:noFill/>
            </a:ln>
            <a:effectLst/>
          </c:spPr>
        </c:title>
        <c:numFmt formatCode="General" sourceLinked="1"/>
        <c:majorTickMark val="out"/>
        <c:minorTickMark val="none"/>
        <c:tickLblPos val="nextTo"/>
        <c:spPr>
          <a:noFill/>
          <a:ln w="3165">
            <a:solidFill>
              <a:srgbClr val="000000"/>
            </a:solidFill>
            <a:prstDash val="solid"/>
          </a:ln>
          <a:effectLst/>
        </c:spPr>
        <c:txPr>
          <a:bodyPr rot="0" spcFirstLastPara="0" vertOverflow="ellipsis" horzOverflow="overflow" vert="horz" wrap="square" anchor="ctr" anchorCtr="1"/>
          <a:lstStyle/>
          <a:p>
            <a:pPr>
              <a:defRPr lang="es-ES" sz="1245" b="1" i="0" u="none" strike="noStrike" baseline="0">
                <a:solidFill>
                  <a:srgbClr val="000000"/>
                </a:solidFill>
                <a:latin typeface="Times New Roman"/>
                <a:ea typeface="Times New Roman"/>
                <a:cs typeface="Times New Roman"/>
              </a:defRPr>
            </a:pPr>
          </a:p>
        </c:txPr>
        <c:crossAx val="128037632"/>
        <c:crossesAt val="0.1"/>
        <c:auto val="1"/>
        <c:lblAlgn val="ctr"/>
        <c:lblOffset val="100"/>
        <c:tickLblSkip val="1"/>
        <c:tickMarkSkip val="1"/>
        <c:noMultiLvlLbl val="0"/>
      </c:catAx>
      <c:valAx>
        <c:axId val="128037632"/>
        <c:scaling>
          <c:orientation val="minMax"/>
          <c:max val="5"/>
        </c:scaling>
        <c:delete val="0"/>
        <c:axPos val="l"/>
        <c:majorGridlines>
          <c:spPr>
            <a:noFill/>
            <a:ln w="12659">
              <a:solidFill>
                <a:schemeClr val="bg1">
                  <a:lumMod val="65000"/>
                </a:schemeClr>
              </a:solidFill>
              <a:prstDash val="solid"/>
            </a:ln>
            <a:effectLst/>
          </c:spPr>
        </c:majorGridlines>
        <c:title>
          <c:tx>
            <c:rich>
              <a:bodyPr rot="-5400000" vertOverflow="ellipsis" vert="horz" anchor="ctr" anchorCtr="1"/>
              <a:lstStyle/>
              <a:p>
                <a:pPr marL="0" marR="0" indent="0" algn="ctr" defTabSz="914400" rtl="0" eaLnBrk="1" fontAlgn="auto" latinLnBrk="0" hangingPunct="1">
                  <a:lnSpc>
                    <a:spcPct val="100000"/>
                  </a:lnSpc>
                  <a:spcBef>
                    <a:spcPts val="0"/>
                  </a:spcBef>
                  <a:spcAft>
                    <a:spcPts val="0"/>
                  </a:spcAft>
                  <a:buClrTx/>
                  <a:buSzTx/>
                  <a:buFontTx/>
                  <a:buNone/>
                  <a:defRPr lang="es-ES" sz="1245" b="0" i="0" u="none" strike="noStrike" kern="1200" baseline="0">
                    <a:solidFill>
                      <a:srgbClr val="000000"/>
                    </a:solidFill>
                    <a:latin typeface="Times New Roman"/>
                    <a:ea typeface="Times New Roman"/>
                    <a:cs typeface="Times New Roman"/>
                  </a:defRPr>
                </a:pPr>
                <a:r>
                  <a:rPr lang="es-MX" sz="1600" b="0" dirty="0" smtClean="0">
                    <a:effectLst/>
                    <a:latin typeface="Century Gothic"/>
                    <a:cs typeface="Century Gothic"/>
                  </a:rPr>
                  <a:t>Riesgo Relativo de muerte</a:t>
                </a:r>
                <a:endParaRPr lang="es-MX" sz="1600" b="0" dirty="0" smtClean="0">
                  <a:effectLst/>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defRPr lang="es-ES" sz="1245" b="0" i="0" u="none" strike="noStrike" kern="1200" baseline="0">
                    <a:solidFill>
                      <a:srgbClr val="000000"/>
                    </a:solidFill>
                    <a:latin typeface="Times New Roman"/>
                    <a:ea typeface="Times New Roman"/>
                    <a:cs typeface="Times New Roman"/>
                  </a:defRPr>
                </a:pPr>
                <a:endParaRPr lang="es-ES" sz="1600" b="0" dirty="0">
                  <a:latin typeface="Century Gothic"/>
                  <a:cs typeface="Century Gothic"/>
                </a:endParaRPr>
              </a:p>
            </c:rich>
          </c:tx>
          <c:layout/>
          <c:overlay val="0"/>
          <c:spPr>
            <a:noFill/>
            <a:ln>
              <a:noFill/>
            </a:ln>
            <a:effectLst/>
          </c:spPr>
        </c:title>
        <c:numFmt formatCode="General" sourceLinked="1"/>
        <c:majorTickMark val="none"/>
        <c:minorTickMark val="none"/>
        <c:tickLblPos val="nextTo"/>
        <c:spPr>
          <a:noFill/>
          <a:ln w="3165">
            <a:solidFill>
              <a:srgbClr val="000000"/>
            </a:solidFill>
            <a:prstDash val="solid"/>
          </a:ln>
          <a:effectLst/>
        </c:spPr>
        <c:txPr>
          <a:bodyPr rot="0" spcFirstLastPara="0" vertOverflow="ellipsis" horzOverflow="overflow" vert="horz" wrap="square" anchor="ctr" anchorCtr="1"/>
          <a:lstStyle/>
          <a:p>
            <a:pPr>
              <a:defRPr lang="es-ES" sz="970" b="1" i="0" u="none" strike="noStrike" baseline="0">
                <a:solidFill>
                  <a:srgbClr val="000000"/>
                </a:solidFill>
                <a:latin typeface="Arial"/>
                <a:ea typeface="Arial"/>
                <a:cs typeface="Arial"/>
              </a:defRPr>
            </a:pPr>
          </a:p>
        </c:txPr>
        <c:crossAx val="128027264"/>
        <c:crosses val="autoZero"/>
        <c:crossBetween val="between"/>
        <c:majorUnit val="0.5"/>
      </c:valAx>
      <c:spPr>
        <a:noFill/>
        <a:ln w="12659">
          <a:noFill/>
          <a:prstDash val="solid"/>
        </a:ln>
        <a:effectLst/>
      </c:spPr>
    </c:plotArea>
    <c:legend>
      <c:legendPos val="r"/>
      <c:legendEntry>
        <c:idx val="2"/>
        <c:delete val="1"/>
      </c:legendEntry>
      <c:layout>
        <c:manualLayout>
          <c:xMode val="edge"/>
          <c:yMode val="edge"/>
          <c:x val="0.752729057975098"/>
          <c:y val="0.0657538212135248"/>
          <c:w val="0.212057745837081"/>
          <c:h val="0.146989810097267"/>
        </c:manualLayout>
      </c:layout>
      <c:overlay val="0"/>
      <c:spPr>
        <a:solidFill>
          <a:schemeClr val="bg1"/>
        </a:solidFill>
        <a:ln>
          <a:noFill/>
        </a:ln>
        <a:effectLst/>
      </c:spPr>
      <c:txPr>
        <a:bodyPr rot="0" spcFirstLastPara="0" vertOverflow="ellipsis" horzOverflow="overflow" vert="horz" wrap="square" anchor="ctr" anchorCtr="1"/>
        <a:lstStyle/>
        <a:p>
          <a:pPr>
            <a:defRPr lang="es-ES" sz="1400" b="0">
              <a:solidFill>
                <a:srgbClr val="000000"/>
              </a:solidFill>
              <a:latin typeface="Century Gothic"/>
              <a:cs typeface="Century Gothic"/>
            </a:defRPr>
          </a:pPr>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es-ES" sz="1245" b="1" i="0" u="none" strike="noStrike" baseline="0">
          <a:solidFill>
            <a:srgbClr val="000000"/>
          </a:solidFill>
          <a:latin typeface="Times New Roman"/>
          <a:ea typeface="Times New Roman"/>
          <a:cs typeface="Times New Roman"/>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4D255-D207-0042-AEF9-1117AC8D7319}" type="datetimeFigureOut">
              <a:rPr lang="es-ES" smtClean="0"/>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endParaRPr lang="en-US" smtClean="0"/>
          </a:p>
          <a:p>
            <a:pPr lvl="1"/>
            <a:r>
              <a:rPr lang="en-US" smtClean="0"/>
              <a:t>Segundo nivel</a:t>
            </a:r>
            <a:endParaRPr lang="en-US" smtClean="0"/>
          </a:p>
          <a:p>
            <a:pPr lvl="2"/>
            <a:r>
              <a:rPr lang="en-US" smtClean="0"/>
              <a:t>Tercer nivel</a:t>
            </a:r>
            <a:endParaRPr lang="en-US" smtClean="0"/>
          </a:p>
          <a:p>
            <a:pPr lvl="3"/>
            <a:r>
              <a:rPr lang="en-US" smtClean="0"/>
              <a:t>Cuarto nivel</a:t>
            </a:r>
            <a:endParaRPr lang="en-US" smtClean="0"/>
          </a:p>
          <a:p>
            <a:pPr lvl="4"/>
            <a:r>
              <a:rPr lang="en-US"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C3169-621E-A647-9FE7-D23E2431C7B2}" type="slidenum">
              <a:rPr lang="es-ES" smtClean="0"/>
            </a:fld>
            <a:endParaRPr lang="es-E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64870">
              <a:defRPr/>
            </a:pPr>
            <a:endParaRPr lang="es-CO" dirty="0"/>
          </a:p>
        </p:txBody>
      </p:sp>
      <p:sp>
        <p:nvSpPr>
          <p:cNvPr id="4" name="3 Marcador de número de diapositiva"/>
          <p:cNvSpPr>
            <a:spLocks noGrp="1"/>
          </p:cNvSpPr>
          <p:nvPr>
            <p:ph type="sldNum" sz="quarter" idx="10"/>
          </p:nvPr>
        </p:nvSpPr>
        <p:spPr/>
        <p:txBody>
          <a:bodyPr/>
          <a:lstStyle/>
          <a:p>
            <a:fld id="{7B01B5AE-B661-4B52-922E-E721116A2FBC}" type="slidenum">
              <a:rPr lang="es-ES" smtClean="0">
                <a:solidFill>
                  <a:prstClr val="black"/>
                </a:solidFill>
                <a:latin typeface="Calibri"/>
              </a:rPr>
            </a:fld>
            <a:endParaRPr lang="es-E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S" dirty="0" smtClean="0"/>
              <a:t>Objetivos</a:t>
            </a:r>
            <a:r>
              <a:rPr lang="es-ES" baseline="0" dirty="0" smtClean="0"/>
              <a:t> SMART</a:t>
            </a:r>
            <a:endParaRPr lang="es-ES" baseline="0" dirty="0" smtClean="0"/>
          </a:p>
          <a:p>
            <a:pPr marL="228600" indent="-228600">
              <a:buAutoNum type="arabicPeriod"/>
            </a:pPr>
            <a:endParaRPr lang="es-ES" dirty="0"/>
          </a:p>
        </p:txBody>
      </p:sp>
      <p:sp>
        <p:nvSpPr>
          <p:cNvPr id="4" name="Marcador de número de diapositiva 3"/>
          <p:cNvSpPr>
            <a:spLocks noGrp="1"/>
          </p:cNvSpPr>
          <p:nvPr>
            <p:ph type="sldNum" sz="quarter" idx="10"/>
          </p:nvPr>
        </p:nvSpPr>
        <p:spPr/>
        <p:txBody>
          <a:bodyPr/>
          <a:lstStyle/>
          <a:p>
            <a:fld id="{769C3169-621E-A647-9FE7-D23E2431C7B2}" type="slidenum">
              <a:rPr lang="es-ES" smtClean="0"/>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Living Fitness UK</a:t>
            </a:r>
            <a:endParaRPr lang="es-CO" dirty="0"/>
          </a:p>
        </p:txBody>
      </p:sp>
      <p:sp>
        <p:nvSpPr>
          <p:cNvPr id="4" name="3 Marcador de número de diapositiva"/>
          <p:cNvSpPr>
            <a:spLocks noGrp="1"/>
          </p:cNvSpPr>
          <p:nvPr>
            <p:ph type="sldNum" sz="quarter" idx="10"/>
          </p:nvPr>
        </p:nvSpPr>
        <p:spPr/>
        <p:txBody>
          <a:bodyPr/>
          <a:lstStyle/>
          <a:p>
            <a:fld id="{D83F6E5B-BB58-4483-B0E6-F059478F4F87}" type="slidenum">
              <a:rPr lang="es-ES" smtClean="0"/>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83F6E5B-BB58-4483-B0E6-F059478F4F87}" type="slidenum">
              <a:rPr lang="es-ES" smtClean="0"/>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83F6E5B-BB58-4483-B0E6-F059478F4F87}" type="slidenum">
              <a:rPr lang="es-ES" smtClean="0"/>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57250" y="685800"/>
            <a:ext cx="5143500" cy="3429000"/>
          </a:xfrm>
          <a:prstGeom prst="rect">
            <a:avLst/>
          </a:prstGeom>
          <a:noFill/>
          <a:ln w="12700">
            <a:solidFill>
              <a:prstClr val="black"/>
            </a:solidFill>
          </a:ln>
        </p:spPr>
      </p:sp>
      <p:sp>
        <p:nvSpPr>
          <p:cNvPr id="3" name="2 Marcador de notas"/>
          <p:cNvSpPr>
            <a:spLocks noGrp="1"/>
          </p:cNvSpPr>
          <p:nvPr>
            <p:ph type="body" idx="1"/>
          </p:nvPr>
        </p:nvSpPr>
        <p:spPr>
          <a:xfrm>
            <a:off x="685800" y="4343400"/>
            <a:ext cx="5486400" cy="4114800"/>
          </a:xfrm>
          <a:prstGeom prst="rect">
            <a:avLst/>
          </a:prstGeom>
        </p:spPr>
        <p:txBody>
          <a:bodyPr>
            <a:normAutofit/>
          </a:bodyPr>
          <a:lstStyle/>
          <a:p>
            <a:r>
              <a:rPr lang="es-CO" dirty="0" smtClean="0"/>
              <a:t>Condición</a:t>
            </a:r>
            <a:r>
              <a:rPr lang="es-CO" baseline="0" dirty="0" smtClean="0"/>
              <a:t> clínica del paciente y su </a:t>
            </a:r>
            <a:r>
              <a:rPr lang="es-CO" dirty="0" smtClean="0"/>
              <a:t>Clase</a:t>
            </a:r>
            <a:r>
              <a:rPr lang="es-CO" baseline="0" dirty="0" smtClean="0"/>
              <a:t> funcional determinan el panorama del ejercicio. Ejercicio en </a:t>
            </a:r>
            <a:r>
              <a:rPr lang="es-CO" baseline="0" dirty="0" err="1" smtClean="0"/>
              <a:t>estadíos</a:t>
            </a:r>
            <a:r>
              <a:rPr lang="es-CO" baseline="0" dirty="0" smtClean="0"/>
              <a:t> I y II. III y IV RHC reclutamiento pulmonar. Los grados de HT pulmonar, los niveles de disfunción ventricular derecha no CI el ejercicio, pero el compromiso de la capacidad funcional si. Los parámetros el neumólogo los define en HT pulmonar primaria y general. No hay una relación estrecha entre los niveles de HT pulmonar y los niveles de clase funcional.</a:t>
            </a:r>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64870">
              <a:defRPr/>
            </a:pPr>
            <a:endParaRPr lang="es-CO" dirty="0"/>
          </a:p>
        </p:txBody>
      </p:sp>
      <p:sp>
        <p:nvSpPr>
          <p:cNvPr id="4" name="3 Marcador de número de diapositiva"/>
          <p:cNvSpPr>
            <a:spLocks noGrp="1"/>
          </p:cNvSpPr>
          <p:nvPr>
            <p:ph type="sldNum" sz="quarter" idx="10"/>
          </p:nvPr>
        </p:nvSpPr>
        <p:spPr/>
        <p:txBody>
          <a:bodyPr/>
          <a:lstStyle/>
          <a:p>
            <a:fld id="{7B01B5AE-B661-4B52-922E-E721116A2FBC}" type="slidenum">
              <a:rPr lang="es-ES" smtClean="0">
                <a:solidFill>
                  <a:prstClr val="black"/>
                </a:solidFill>
                <a:latin typeface="Calibri"/>
              </a:rPr>
            </a:fld>
            <a:endParaRPr lang="es-E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64870" fontAlgn="base">
              <a:spcBef>
                <a:spcPct val="0"/>
              </a:spcBef>
              <a:spcAft>
                <a:spcPct val="0"/>
              </a:spcAft>
            </a:pPr>
            <a:endParaRPr lang="es-CO" dirty="0"/>
          </a:p>
        </p:txBody>
      </p:sp>
      <p:sp>
        <p:nvSpPr>
          <p:cNvPr id="4" name="3 Marcador de número de diapositiva"/>
          <p:cNvSpPr>
            <a:spLocks noGrp="1"/>
          </p:cNvSpPr>
          <p:nvPr>
            <p:ph type="sldNum" sz="quarter" idx="10"/>
          </p:nvPr>
        </p:nvSpPr>
        <p:spPr/>
        <p:txBody>
          <a:bodyPr/>
          <a:lstStyle/>
          <a:p>
            <a:fld id="{7B01B5AE-B661-4B52-922E-E721116A2FBC}" type="slidenum">
              <a:rPr lang="es-ES" smtClean="0"/>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Invertir orden del riesgo</a:t>
            </a:r>
            <a:endParaRPr lang="es-ES" baseline="0" dirty="0" smtClean="0"/>
          </a:p>
          <a:p>
            <a:endParaRPr lang="es-ES" baseline="0" dirty="0" smtClean="0"/>
          </a:p>
          <a:p>
            <a:r>
              <a:rPr lang="es-ES" baseline="0" dirty="0" smtClean="0"/>
              <a:t>Simplificar contenidos, mejorar formato</a:t>
            </a:r>
            <a:endParaRPr lang="es-ES" dirty="0"/>
          </a:p>
        </p:txBody>
      </p:sp>
      <p:sp>
        <p:nvSpPr>
          <p:cNvPr id="4" name="3 Marcador de número de diapositiva"/>
          <p:cNvSpPr>
            <a:spLocks noGrp="1"/>
          </p:cNvSpPr>
          <p:nvPr>
            <p:ph type="sldNum" sz="quarter" idx="10"/>
          </p:nvPr>
        </p:nvSpPr>
        <p:spPr/>
        <p:txBody>
          <a:bodyPr/>
          <a:lstStyle/>
          <a:p>
            <a:fld id="{7B01B5AE-B661-4B52-922E-E721116A2FBC}" type="slidenum">
              <a:rPr lang="es-ES" smtClean="0"/>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864870">
              <a:defRPr/>
            </a:pPr>
            <a:r>
              <a:rPr lang="es-MX" dirty="0" smtClean="0">
                <a:solidFill>
                  <a:srgbClr val="000000"/>
                </a:solidFill>
                <a:latin typeface="Arial"/>
                <a:cs typeface="Arial"/>
              </a:rPr>
              <a:t>Adultos con criterios de riesgo cardiovascular moderado o alto</a:t>
            </a:r>
          </a:p>
        </p:txBody>
      </p:sp>
      <p:sp>
        <p:nvSpPr>
          <p:cNvPr id="4" name="3 Marcador de número de diapositiva"/>
          <p:cNvSpPr>
            <a:spLocks noGrp="1"/>
          </p:cNvSpPr>
          <p:nvPr>
            <p:ph type="sldNum" sz="quarter" idx="10"/>
          </p:nvPr>
        </p:nvSpPr>
        <p:spPr/>
        <p:txBody>
          <a:bodyPr/>
          <a:lstStyle/>
          <a:p>
            <a:fld id="{D83F6E5B-BB58-4483-B0E6-F059478F4F87}" type="slidenum">
              <a:rPr lang="es-ES" smtClean="0"/>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PANTALLAZO DEL FORMATO</a:t>
            </a:r>
            <a:endParaRPr lang="es-CO" dirty="0"/>
          </a:p>
        </p:txBody>
      </p:sp>
      <p:sp>
        <p:nvSpPr>
          <p:cNvPr id="4" name="3 Marcador de número de diapositiva"/>
          <p:cNvSpPr>
            <a:spLocks noGrp="1"/>
          </p:cNvSpPr>
          <p:nvPr>
            <p:ph type="sldNum" sz="quarter" idx="10"/>
          </p:nvPr>
        </p:nvSpPr>
        <p:spPr/>
        <p:txBody>
          <a:bodyPr/>
          <a:lstStyle/>
          <a:p>
            <a:fld id="{7B01B5AE-B661-4B52-922E-E721116A2FBC}" type="slidenum">
              <a:rPr lang="es-ES" smtClean="0"/>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83F6E5B-BB58-4483-B0E6-F059478F4F87}" type="slidenum">
              <a:rPr lang="es-ES" smtClean="0"/>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3765">
              <a:defRPr/>
            </a:pPr>
            <a:r>
              <a:rPr lang="es-ES" dirty="0" smtClean="0"/>
              <a:t>Foto de: </a:t>
            </a:r>
            <a:r>
              <a:rPr lang="es-ES" sz="1300" dirty="0" smtClean="0"/>
              <a:t>Claudio Olivares Medina: http://</a:t>
            </a:r>
            <a:r>
              <a:rPr lang="es-ES" sz="1300" dirty="0" err="1" smtClean="0"/>
              <a:t>www.flickr.com</a:t>
            </a:r>
            <a:r>
              <a:rPr lang="es-ES" sz="1300" dirty="0" smtClean="0"/>
              <a:t>/</a:t>
            </a:r>
            <a:r>
              <a:rPr lang="es-ES" sz="1300" dirty="0" err="1" smtClean="0"/>
              <a:t>photos</a:t>
            </a:r>
            <a:r>
              <a:rPr lang="es-ES" sz="1300" dirty="0" smtClean="0"/>
              <a:t>/quiltro/8689836615/</a:t>
            </a:r>
            <a:r>
              <a:rPr lang="es-ES" sz="1300" dirty="0" err="1" smtClean="0"/>
              <a:t>sizes</a:t>
            </a:r>
            <a:r>
              <a:rPr lang="es-ES" sz="1300" dirty="0" smtClean="0"/>
              <a:t>/z/</a:t>
            </a:r>
            <a:endParaRPr lang="es-ES" dirty="0" smtClean="0"/>
          </a:p>
          <a:p>
            <a:pPr defTabSz="913765">
              <a:defRPr/>
            </a:pPr>
            <a:r>
              <a:rPr lang="es-ES" sz="1300" dirty="0" smtClean="0"/>
              <a:t> </a:t>
            </a:r>
            <a:r>
              <a:rPr lang="es-ES" sz="1300" dirty="0" err="1" smtClean="0"/>
              <a:t>Tot</a:t>
            </a:r>
            <a:r>
              <a:rPr lang="es-ES" sz="1300" dirty="0" smtClean="0"/>
              <a:t> en U: http://</a:t>
            </a:r>
            <a:r>
              <a:rPr lang="es-ES" sz="1300" dirty="0" err="1" smtClean="0"/>
              <a:t>www.flickr.com</a:t>
            </a:r>
            <a:r>
              <a:rPr lang="es-ES" sz="1300" dirty="0" smtClean="0"/>
              <a:t>/</a:t>
            </a:r>
            <a:r>
              <a:rPr lang="es-ES" sz="1300" dirty="0" err="1" smtClean="0"/>
              <a:t>photos</a:t>
            </a:r>
            <a:r>
              <a:rPr lang="es-ES" sz="1300" dirty="0" smtClean="0"/>
              <a:t>/</a:t>
            </a:r>
            <a:r>
              <a:rPr lang="es-ES" sz="1300" dirty="0" err="1" smtClean="0"/>
              <a:t>totenu</a:t>
            </a:r>
            <a:r>
              <a:rPr lang="es-ES" sz="1300" dirty="0" smtClean="0"/>
              <a:t>/3595737961/</a:t>
            </a:r>
            <a:r>
              <a:rPr lang="es-ES" sz="1300" dirty="0" err="1" smtClean="0"/>
              <a:t>sizes</a:t>
            </a:r>
            <a:r>
              <a:rPr lang="es-ES" sz="1300" dirty="0" smtClean="0"/>
              <a:t>/z/</a:t>
            </a:r>
            <a:endParaRPr lang="es-ES" sz="1300" dirty="0" smtClean="0"/>
          </a:p>
          <a:p>
            <a:pPr defTabSz="913765">
              <a:defRPr/>
            </a:pPr>
            <a:r>
              <a:rPr lang="es-ES" sz="1300" dirty="0" smtClean="0"/>
              <a:t> Cancillería Ecuador: http://</a:t>
            </a:r>
            <a:r>
              <a:rPr lang="es-ES" sz="1300" dirty="0" err="1" smtClean="0"/>
              <a:t>www.flickr.com</a:t>
            </a:r>
            <a:r>
              <a:rPr lang="es-ES" sz="1300" dirty="0" smtClean="0"/>
              <a:t>/</a:t>
            </a:r>
            <a:r>
              <a:rPr lang="es-ES" sz="1300" dirty="0" err="1" smtClean="0"/>
              <a:t>photos</a:t>
            </a:r>
            <a:r>
              <a:rPr lang="es-ES" sz="1300" dirty="0" smtClean="0"/>
              <a:t>/</a:t>
            </a:r>
            <a:r>
              <a:rPr lang="es-ES" sz="1300" dirty="0" err="1" smtClean="0"/>
              <a:t>dgcomsoc</a:t>
            </a:r>
            <a:r>
              <a:rPr lang="es-ES" sz="1300" dirty="0" smtClean="0"/>
              <a:t>/11117432036/</a:t>
            </a:r>
            <a:r>
              <a:rPr lang="es-ES" sz="1300" dirty="0" err="1" smtClean="0"/>
              <a:t>sizes</a:t>
            </a:r>
            <a:r>
              <a:rPr lang="es-ES" sz="1300" dirty="0" smtClean="0"/>
              <a:t>/z/</a:t>
            </a:r>
            <a:endParaRPr lang="es-ES" sz="1300" dirty="0" smtClean="0"/>
          </a:p>
          <a:p>
            <a:pPr defTabSz="913765">
              <a:defRPr/>
            </a:pPr>
            <a:endParaRPr lang="es-ES" sz="1300" dirty="0" smtClean="0"/>
          </a:p>
          <a:p>
            <a:pPr defTabSz="913765">
              <a:defRPr/>
            </a:pPr>
            <a:endParaRPr lang="es-ES" dirty="0" smtClean="0"/>
          </a:p>
          <a:p>
            <a:pPr defTabSz="913765">
              <a:defRPr/>
            </a:pPr>
            <a:endParaRPr lang="es-ES" dirty="0" smtClean="0"/>
          </a:p>
          <a:p>
            <a:pPr defTabSz="913765">
              <a:defRPr/>
            </a:pPr>
            <a:r>
              <a:rPr lang="es-ES" dirty="0" smtClean="0"/>
              <a:t>COMENTARIOS </a:t>
            </a:r>
            <a:r>
              <a:rPr lang="es-ES" dirty="0"/>
              <a:t>VC:</a:t>
            </a:r>
            <a:endParaRPr lang="es-ES" dirty="0"/>
          </a:p>
          <a:p>
            <a:r>
              <a:rPr lang="es-ES" dirty="0"/>
              <a:t>Ilustrar con fotografías en el contexto latinoamericano</a:t>
            </a:r>
          </a:p>
        </p:txBody>
      </p:sp>
      <p:sp>
        <p:nvSpPr>
          <p:cNvPr id="4" name="3 Marcador de número de diapositiva"/>
          <p:cNvSpPr>
            <a:spLocks noGrp="1"/>
          </p:cNvSpPr>
          <p:nvPr>
            <p:ph type="sldNum" sz="quarter" idx="10"/>
          </p:nvPr>
        </p:nvSpPr>
        <p:spPr/>
        <p:txBody>
          <a:bodyPr/>
          <a:lstStyle/>
          <a:p>
            <a:fld id="{7AF912DE-689C-4862-9195-505D08927569}" type="slidenum">
              <a:rPr lang="es-ES" smtClean="0"/>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1600200"/>
            <a:ext cx="8229600" cy="4525963"/>
          </a:xfrm>
          <a:prstGeom prst="rect">
            <a:avLst/>
          </a:prstGeo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274638"/>
            <a:ext cx="6019800" cy="5851525"/>
          </a:xfrm>
          <a:prstGeom prst="rect">
            <a:avLst/>
          </a:prstGeo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4638"/>
            <a:ext cx="8229600" cy="1143000"/>
          </a:xfrm>
          <a:prstGeom prst="rect">
            <a:avLst/>
          </a:prstGeom>
        </p:spPr>
        <p:txBody>
          <a:bodyPr vert="horz"/>
          <a:lstStyle/>
          <a:p>
            <a:r>
              <a:rPr lang="en-US"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pPr defTabSz="914400"/>
            <a:endParaRPr lang="es-ES" dirty="0">
              <a:solidFill>
                <a:prstClr val="black"/>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hasCustomPrompt="1"/>
          </p:nvPr>
        </p:nvSpPr>
        <p:spPr>
          <a:xfrm>
            <a:off x="457200" y="1600200"/>
            <a:ext cx="8229600" cy="4525963"/>
          </a:xfrm>
          <a:prstGeom prst="rect">
            <a:avLst/>
          </a:prstGeo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hasCustomPrompt="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contenido"/>
          <p:cNvSpPr>
            <a:spLocks noGrp="1"/>
          </p:cNvSpPr>
          <p:nvPr>
            <p:ph sz="half" idx="2" hasCustomPrompt="1"/>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hasCustomPrompt="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hasCustomPrompt="1"/>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4 Marcador de texto"/>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hasCustomPrompt="1"/>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hasCustomPrompt="1"/>
          </p:nvPr>
        </p:nvSpPr>
        <p:spPr>
          <a:xfrm>
            <a:off x="457200" y="1600200"/>
            <a:ext cx="8229600" cy="4525963"/>
          </a:xfrm>
          <a:prstGeom prst="rect">
            <a:avLst/>
          </a:prstGeo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hasCustomPrompt="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texto"/>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hasCustomPrompt="1"/>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1600200"/>
            <a:ext cx="8229600" cy="4525963"/>
          </a:xfrm>
          <a:prstGeom prst="rect">
            <a:avLst/>
          </a:prstGeo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274638"/>
            <a:ext cx="6019800" cy="5851525"/>
          </a:xfrm>
          <a:prstGeom prst="rect">
            <a:avLst/>
          </a:prstGeo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8DCEA83C-F7AB-4B2A-9BE4-753CDC4249E2}" type="datetimeFigureOut">
              <a:rPr lang="es-ES" smtClean="0">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854963E8-5D00-4A72-9C96-66B4E575032E}" type="slidenum">
              <a:rPr lang="es-ES" smtClean="0">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hasCustomPrompt="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contenido"/>
          <p:cNvSpPr>
            <a:spLocks noGrp="1"/>
          </p:cNvSpPr>
          <p:nvPr>
            <p:ph sz="half" idx="2" hasCustomPrompt="1"/>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hasCustomPrompt="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hasCustomPrompt="1"/>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4 Marcador de texto"/>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hasCustomPrompt="1"/>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hasCustomPrompt="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texto"/>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hasCustomPrompt="1"/>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defTabSz="914400"/>
            <a:fld id="{9CFA9819-1F73-4499-B243-77CC262A9C4F}" type="datetimeFigureOut">
              <a:rPr lang="es-ES">
                <a:solidFill>
                  <a:prstClr val="black"/>
                </a:solidFill>
                <a:latin typeface="Calibri"/>
              </a:rPr>
            </a:fld>
            <a:endParaRPr lang="es-ES">
              <a:solidFill>
                <a:prstClr val="black"/>
              </a:solidFill>
              <a:latin typeface="Calibri"/>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defTabSz="914400"/>
            <a:endParaRPr lang="es-ES">
              <a:solidFill>
                <a:prstClr val="black"/>
              </a:solidFill>
              <a:latin typeface="Calibri"/>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pPr defTabSz="914400"/>
            <a:fld id="{EC38B68B-2115-4485-A192-B3F43F876548}" type="slidenum">
              <a:rPr lang="es-ES">
                <a:solidFill>
                  <a:prstClr val="black"/>
                </a:solidFill>
                <a:latin typeface="Calibri"/>
              </a:rPr>
            </a:fld>
            <a:endParaRPr lang="es-ES">
              <a:solidFill>
                <a:prstClr val="black"/>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hyperlink" Target="http://content.nejm.org/content/vol341/issue18/images/large/04f1.jpeg"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hyperlink" Target="http://content.nejm.org/content/vol342/issue7/images/large/02f2.jpeg" TargetMode="Externa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9.xml"/><Relationship Id="rId2" Type="http://schemas.openxmlformats.org/officeDocument/2006/relationships/image" Target="../media/image38.png"/><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40.png"/><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emf"/><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A138"/>
        </a:solidFill>
        <a:effectLst/>
      </p:bgPr>
    </p:bg>
    <p:spTree>
      <p:nvGrpSpPr>
        <p:cNvPr id="1" name=""/>
        <p:cNvGrpSpPr/>
        <p:nvPr/>
      </p:nvGrpSpPr>
      <p:grpSpPr>
        <a:xfrm>
          <a:off x="0" y="0"/>
          <a:ext cx="0" cy="0"/>
          <a:chOff x="0" y="0"/>
          <a:chExt cx="0" cy="0"/>
        </a:xfrm>
      </p:grpSpPr>
      <p:sp>
        <p:nvSpPr>
          <p:cNvPr id="7" name="6 CuadroTexto"/>
          <p:cNvSpPr txBox="1"/>
          <p:nvPr/>
        </p:nvSpPr>
        <p:spPr>
          <a:xfrm>
            <a:off x="-487913" y="289987"/>
            <a:ext cx="7424329" cy="3139321"/>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lnSpc>
                <a:spcPct val="150000"/>
              </a:lnSpc>
            </a:pPr>
            <a:r>
              <a:rPr lang="es-CO" sz="4400" dirty="0">
                <a:solidFill>
                  <a:prstClr val="white"/>
                </a:solidFill>
                <a:latin typeface="Century Gothic"/>
                <a:cs typeface="Century Gothic"/>
              </a:rPr>
              <a:t>         </a:t>
            </a:r>
            <a:r>
              <a:rPr lang="es-CO" sz="4400" dirty="0" smtClean="0">
                <a:solidFill>
                  <a:prstClr val="white"/>
                </a:solidFill>
                <a:latin typeface="Century Gothic"/>
                <a:cs typeface="Century Gothic"/>
              </a:rPr>
              <a:t>   Beneficios Tamizaje Prescripción de la </a:t>
            </a:r>
            <a:endParaRPr lang="es-CO" sz="4400" dirty="0" smtClean="0">
              <a:solidFill>
                <a:prstClr val="white"/>
              </a:solidFill>
              <a:latin typeface="Century Gothic"/>
              <a:cs typeface="Century Gothic"/>
            </a:endParaRPr>
          </a:p>
          <a:p>
            <a:pPr algn="ctr" defTabSz="914400">
              <a:lnSpc>
                <a:spcPct val="150000"/>
              </a:lnSpc>
            </a:pPr>
            <a:r>
              <a:rPr lang="es-CO" sz="4400" dirty="0" smtClean="0">
                <a:solidFill>
                  <a:prstClr val="white"/>
                </a:solidFill>
                <a:latin typeface="Century Gothic"/>
                <a:cs typeface="Century Gothic"/>
              </a:rPr>
              <a:t>Actividad Física</a:t>
            </a:r>
            <a:endParaRPr lang="es-CO" sz="4400" dirty="0">
              <a:solidFill>
                <a:prstClr val="white"/>
              </a:solidFill>
              <a:latin typeface="Century Gothic"/>
              <a:cs typeface="Century Gothic"/>
            </a:endParaRPr>
          </a:p>
        </p:txBody>
      </p:sp>
      <p:sp>
        <p:nvSpPr>
          <p:cNvPr id="11" name="Triángulo rectángulo 10"/>
          <p:cNvSpPr/>
          <p:nvPr/>
        </p:nvSpPr>
        <p:spPr>
          <a:xfrm rot="16200000">
            <a:off x="3615857" y="1357219"/>
            <a:ext cx="6628303" cy="44279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latin typeface="Calibri"/>
            </a:endParaRPr>
          </a:p>
        </p:txBody>
      </p:sp>
      <p:sp>
        <p:nvSpPr>
          <p:cNvPr id="12" name="Triángulo rectángulo 11"/>
          <p:cNvSpPr/>
          <p:nvPr/>
        </p:nvSpPr>
        <p:spPr>
          <a:xfrm rot="5400000">
            <a:off x="-407159" y="407163"/>
            <a:ext cx="2132852" cy="131853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latin typeface="Calibri"/>
            </a:endParaRPr>
          </a:p>
        </p:txBody>
      </p:sp>
      <p:pic>
        <p:nvPicPr>
          <p:cNvPr id="13" name="4 Imagen" descr="logo_EIM.jpg"/>
          <p:cNvPicPr>
            <a:picLocks noChangeAspect="1"/>
          </p:cNvPicPr>
          <p:nvPr/>
        </p:nvPicPr>
        <p:blipFill>
          <a:blip r:embed="rId1" cstate="print"/>
          <a:stretch>
            <a:fillRect/>
          </a:stretch>
        </p:blipFill>
        <p:spPr>
          <a:xfrm>
            <a:off x="5737374" y="5390264"/>
            <a:ext cx="3155106" cy="1351104"/>
          </a:xfrm>
          <a:prstGeom prst="rect">
            <a:avLst/>
          </a:prstGeom>
        </p:spPr>
      </p:pic>
      <p:pic>
        <p:nvPicPr>
          <p:cNvPr id="14" name="3 Imagen" descr="logo_ACSM.jpg"/>
          <p:cNvPicPr>
            <a:picLocks noChangeAspect="1"/>
          </p:cNvPicPr>
          <p:nvPr/>
        </p:nvPicPr>
        <p:blipFill rotWithShape="1">
          <a:blip r:embed="rId2" cstate="print"/>
          <a:srcRect l="10805" r="9091" b="23627"/>
          <a:stretch>
            <a:fillRect/>
          </a:stretch>
        </p:blipFill>
        <p:spPr>
          <a:xfrm>
            <a:off x="7236296" y="3717032"/>
            <a:ext cx="1656184" cy="1325477"/>
          </a:xfrm>
          <a:prstGeom prst="rect">
            <a:avLst/>
          </a:prstGeom>
        </p:spPr>
      </p:pic>
      <p:sp>
        <p:nvSpPr>
          <p:cNvPr id="3" name="CuadroTexto 2"/>
          <p:cNvSpPr txBox="1"/>
          <p:nvPr/>
        </p:nvSpPr>
        <p:spPr>
          <a:xfrm>
            <a:off x="495457" y="5733256"/>
            <a:ext cx="4126140" cy="646331"/>
          </a:xfrm>
          <a:prstGeom prst="rect">
            <a:avLst/>
          </a:prstGeom>
          <a:noFill/>
        </p:spPr>
        <p:txBody>
          <a:bodyPr wrap="none" rtlCol="0">
            <a:spAutoFit/>
          </a:bodyPr>
          <a:lstStyle/>
          <a:p>
            <a:pPr algn="ctr" defTabSz="914400"/>
            <a:r>
              <a:rPr lang="es-ES" b="1" i="1" dirty="0">
                <a:solidFill>
                  <a:srgbClr val="1A2B7A"/>
                </a:solidFill>
                <a:latin typeface="Arial"/>
                <a:cs typeface="Arial"/>
              </a:rPr>
              <a:t>Curso de Prescripción del Ejercicio</a:t>
            </a:r>
            <a:endParaRPr lang="es-ES" b="1" i="1" dirty="0">
              <a:solidFill>
                <a:srgbClr val="1A2B7A"/>
              </a:solidFill>
              <a:latin typeface="Arial"/>
              <a:cs typeface="Arial"/>
            </a:endParaRPr>
          </a:p>
          <a:p>
            <a:pPr algn="ctr" defTabSz="914400"/>
            <a:r>
              <a:rPr lang="es-ES" spc="-150" dirty="0">
                <a:solidFill>
                  <a:srgbClr val="1A2B7A"/>
                </a:solidFill>
                <a:latin typeface="Arial"/>
                <a:cs typeface="Arial"/>
              </a:rPr>
              <a:t>Centro Regional para América Latina</a:t>
            </a:r>
          </a:p>
        </p:txBody>
      </p:sp>
      <p:sp>
        <p:nvSpPr>
          <p:cNvPr id="8" name="7 CuadroTexto"/>
          <p:cNvSpPr txBox="1"/>
          <p:nvPr/>
        </p:nvSpPr>
        <p:spPr>
          <a:xfrm>
            <a:off x="449234" y="3484562"/>
            <a:ext cx="5072098" cy="1908215"/>
          </a:xfrm>
          <a:prstGeom prst="rect">
            <a:avLst/>
          </a:prstGeom>
          <a:solidFill>
            <a:schemeClr val="bg1"/>
          </a:solidFill>
        </p:spPr>
        <p:txBody>
          <a:bodyPr wrap="square" rtlCol="0">
            <a:spAutoFit/>
          </a:bodyPr>
          <a:lstStyle/>
          <a:p>
            <a:r>
              <a:rPr lang="es-CO" sz="2800" b="1" dirty="0" smtClean="0">
                <a:solidFill>
                  <a:srgbClr val="003300"/>
                </a:solidFill>
              </a:rPr>
              <a:t>Luis Hernando Arboleda Naranjo </a:t>
            </a:r>
            <a:endParaRPr lang="es-CO" sz="2800" b="1" dirty="0" smtClean="0">
              <a:solidFill>
                <a:srgbClr val="003300"/>
              </a:solidFill>
            </a:endParaRPr>
          </a:p>
          <a:p>
            <a:r>
              <a:rPr lang="es-CO" dirty="0" smtClean="0">
                <a:solidFill>
                  <a:srgbClr val="003300"/>
                </a:solidFill>
              </a:rPr>
              <a:t>MD. U de Caldas. </a:t>
            </a:r>
            <a:r>
              <a:rPr lang="es-CO" dirty="0" err="1" smtClean="0">
                <a:solidFill>
                  <a:srgbClr val="003300"/>
                </a:solidFill>
              </a:rPr>
              <a:t>Esp</a:t>
            </a:r>
            <a:r>
              <a:rPr lang="es-CO" dirty="0" smtClean="0">
                <a:solidFill>
                  <a:srgbClr val="003300"/>
                </a:solidFill>
              </a:rPr>
              <a:t> en Medicina del Deporte Escuela Superior de Medicina, IPN </a:t>
            </a:r>
            <a:r>
              <a:rPr lang="es-CO" dirty="0" err="1" smtClean="0">
                <a:solidFill>
                  <a:srgbClr val="003300"/>
                </a:solidFill>
              </a:rPr>
              <a:t>Mexico</a:t>
            </a:r>
            <a:r>
              <a:rPr lang="es-CO" dirty="0" smtClean="0">
                <a:solidFill>
                  <a:srgbClr val="003300"/>
                </a:solidFill>
              </a:rPr>
              <a:t>.</a:t>
            </a:r>
            <a:endParaRPr lang="es-CO" dirty="0" smtClean="0">
              <a:solidFill>
                <a:srgbClr val="003300"/>
              </a:solidFill>
            </a:endParaRPr>
          </a:p>
          <a:p>
            <a:r>
              <a:rPr lang="es-CO" dirty="0" err="1" smtClean="0">
                <a:solidFill>
                  <a:srgbClr val="003300"/>
                </a:solidFill>
              </a:rPr>
              <a:t>Esp</a:t>
            </a:r>
            <a:r>
              <a:rPr lang="es-CO" dirty="0" smtClean="0">
                <a:solidFill>
                  <a:srgbClr val="003300"/>
                </a:solidFill>
              </a:rPr>
              <a:t> en Rehabilitación Cardiaca. Instituto Nacional de Cardiología “Ignacio Chávez México”.</a:t>
            </a:r>
            <a:endParaRPr lang="es-CO" dirty="0" smtClean="0">
              <a:solidFill>
                <a:srgbClr val="003300"/>
              </a:solidFill>
            </a:endParaRPr>
          </a:p>
          <a:p>
            <a:r>
              <a:rPr lang="es-CO" dirty="0" smtClean="0">
                <a:solidFill>
                  <a:srgbClr val="003300"/>
                </a:solidFill>
              </a:rPr>
              <a:t>Docente </a:t>
            </a:r>
            <a:r>
              <a:rPr lang="es-CO" dirty="0" err="1" smtClean="0">
                <a:solidFill>
                  <a:srgbClr val="003300"/>
                </a:solidFill>
              </a:rPr>
              <a:t>Fac</a:t>
            </a:r>
            <a:r>
              <a:rPr lang="es-CO" dirty="0" smtClean="0">
                <a:solidFill>
                  <a:srgbClr val="003300"/>
                </a:solidFill>
              </a:rPr>
              <a:t>. de Ciencias Para la Salud, U. de Caldas.</a:t>
            </a:r>
            <a:endParaRPr lang="es-CO" dirty="0">
              <a:solidFill>
                <a:srgbClr val="00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 cstate="print"/>
          <a:srcRect/>
          <a:stretch>
            <a:fillRect/>
          </a:stretch>
        </p:blipFill>
        <p:spPr bwMode="auto">
          <a:xfrm>
            <a:off x="153988" y="331788"/>
            <a:ext cx="8847137" cy="2778125"/>
          </a:xfrm>
          <a:prstGeom prst="rect">
            <a:avLst/>
          </a:prstGeom>
          <a:noFill/>
          <a:ln w="9525">
            <a:noFill/>
            <a:miter lim="800000"/>
            <a:headEnd/>
            <a:tailEnd/>
          </a:ln>
          <a:effectLst/>
        </p:spPr>
      </p:pic>
      <p:pic>
        <p:nvPicPr>
          <p:cNvPr id="3" name="Picture 5"/>
          <p:cNvPicPr>
            <a:picLocks noChangeAspect="1" noChangeArrowheads="1"/>
          </p:cNvPicPr>
          <p:nvPr/>
        </p:nvPicPr>
        <p:blipFill>
          <a:blip r:embed="rId2" cstate="print"/>
          <a:srcRect/>
          <a:stretch>
            <a:fillRect/>
          </a:stretch>
        </p:blipFill>
        <p:spPr bwMode="auto">
          <a:xfrm>
            <a:off x="142875" y="3613150"/>
            <a:ext cx="8858250" cy="2789238"/>
          </a:xfrm>
          <a:prstGeom prst="rect">
            <a:avLst/>
          </a:prstGeom>
          <a:noFill/>
          <a:ln w="9525">
            <a:noFill/>
            <a:miter lim="800000"/>
            <a:headEnd/>
            <a:tailEnd/>
          </a:ln>
          <a:effectLst/>
        </p:spPr>
      </p:pic>
      <p:sp>
        <p:nvSpPr>
          <p:cNvPr id="8" name="Rectángulo 7"/>
          <p:cNvSpPr/>
          <p:nvPr/>
        </p:nvSpPr>
        <p:spPr>
          <a:xfrm>
            <a:off x="0" y="0"/>
            <a:ext cx="9143999" cy="3109913"/>
          </a:xfrm>
          <a:prstGeom prst="rect">
            <a:avLst/>
          </a:prstGeom>
          <a:solidFill>
            <a:srgbClr val="B0D9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0" y="5660446"/>
            <a:ext cx="9144000" cy="1312349"/>
          </a:xfrm>
          <a:prstGeom prst="rect">
            <a:avLst/>
          </a:prstGeom>
          <a:solidFill>
            <a:srgbClr val="B0D9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1" cstate="print"/>
          <a:srcRect/>
          <a:stretch>
            <a:fillRect/>
          </a:stretch>
        </p:blipFill>
        <p:spPr bwMode="auto">
          <a:xfrm>
            <a:off x="159064" y="547773"/>
            <a:ext cx="6826250" cy="6143625"/>
          </a:xfrm>
          <a:prstGeom prst="rect">
            <a:avLst/>
          </a:prstGeom>
          <a:noFill/>
          <a:ln w="9525">
            <a:noFill/>
            <a:miter lim="800000"/>
            <a:headEnd/>
            <a:tailEnd/>
          </a:ln>
          <a:effectLst/>
        </p:spPr>
      </p:pic>
      <p:sp>
        <p:nvSpPr>
          <p:cNvPr id="3" name="Triángulo rectángulo 2"/>
          <p:cNvSpPr/>
          <p:nvPr/>
        </p:nvSpPr>
        <p:spPr>
          <a:xfrm rot="5400000">
            <a:off x="-313559" y="313563"/>
            <a:ext cx="1642531" cy="1015416"/>
          </a:xfrm>
          <a:prstGeom prst="rtTriangle">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2" name="Triángulo rectángulo 1"/>
          <p:cNvSpPr/>
          <p:nvPr/>
        </p:nvSpPr>
        <p:spPr>
          <a:xfrm rot="16200000">
            <a:off x="5842003" y="3555997"/>
            <a:ext cx="4045071" cy="2588810"/>
          </a:xfrm>
          <a:prstGeom prst="rtTriangle">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6" name="CuadroTexto 5"/>
          <p:cNvSpPr txBox="1"/>
          <p:nvPr/>
        </p:nvSpPr>
        <p:spPr>
          <a:xfrm>
            <a:off x="7120777" y="5832376"/>
            <a:ext cx="1938557" cy="923330"/>
          </a:xfrm>
          <a:prstGeom prst="rect">
            <a:avLst/>
          </a:prstGeom>
          <a:noFill/>
        </p:spPr>
        <p:txBody>
          <a:bodyPr wrap="square" rtlCol="0">
            <a:spAutoFit/>
          </a:bodyPr>
          <a:lstStyle/>
          <a:p>
            <a:pPr algn="r"/>
            <a:r>
              <a:rPr lang="es-ES" dirty="0" err="1" smtClean="0">
                <a:solidFill>
                  <a:srgbClr val="FFFFFF"/>
                </a:solidFill>
                <a:latin typeface="Arial"/>
                <a:cs typeface="Arial"/>
              </a:rPr>
              <a:t>Arch</a:t>
            </a:r>
            <a:r>
              <a:rPr lang="es-ES" dirty="0" smtClean="0">
                <a:solidFill>
                  <a:srgbClr val="FFFFFF"/>
                </a:solidFill>
                <a:latin typeface="Arial"/>
                <a:cs typeface="Arial"/>
              </a:rPr>
              <a:t> </a:t>
            </a:r>
            <a:r>
              <a:rPr lang="es-ES" dirty="0" err="1" smtClean="0">
                <a:solidFill>
                  <a:srgbClr val="FFFFFF"/>
                </a:solidFill>
                <a:latin typeface="Arial"/>
                <a:cs typeface="Arial"/>
              </a:rPr>
              <a:t>Intern</a:t>
            </a:r>
            <a:r>
              <a:rPr lang="es-ES" dirty="0" smtClean="0">
                <a:solidFill>
                  <a:srgbClr val="FFFFFF"/>
                </a:solidFill>
                <a:latin typeface="Arial"/>
                <a:cs typeface="Arial"/>
              </a:rPr>
              <a:t> </a:t>
            </a:r>
            <a:r>
              <a:rPr lang="es-ES" dirty="0" err="1" smtClean="0">
                <a:solidFill>
                  <a:srgbClr val="FFFFFF"/>
                </a:solidFill>
                <a:latin typeface="Arial"/>
                <a:cs typeface="Arial"/>
              </a:rPr>
              <a:t>Med</a:t>
            </a:r>
            <a:r>
              <a:rPr lang="es-ES" dirty="0" smtClean="0">
                <a:solidFill>
                  <a:srgbClr val="FFFFFF"/>
                </a:solidFill>
                <a:latin typeface="Arial"/>
                <a:cs typeface="Arial"/>
              </a:rPr>
              <a:t>/</a:t>
            </a:r>
            <a:r>
              <a:rPr lang="es-ES" dirty="0" err="1" smtClean="0">
                <a:solidFill>
                  <a:srgbClr val="FFFFFF"/>
                </a:solidFill>
                <a:latin typeface="Arial"/>
                <a:cs typeface="Arial"/>
              </a:rPr>
              <a:t>Vol</a:t>
            </a:r>
            <a:r>
              <a:rPr lang="es-ES" dirty="0" smtClean="0">
                <a:solidFill>
                  <a:srgbClr val="FFFFFF"/>
                </a:solidFill>
                <a:latin typeface="Arial"/>
                <a:cs typeface="Arial"/>
              </a:rPr>
              <a:t> 172 (No 6), Mar 26, 2012</a:t>
            </a:r>
            <a:endParaRPr lang="es-ES" dirty="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7f3"/>
          <p:cNvPicPr>
            <a:picLocks noChangeAspect="1" noChangeArrowheads="1"/>
          </p:cNvPicPr>
          <p:nvPr/>
        </p:nvPicPr>
        <p:blipFill rotWithShape="1">
          <a:blip r:embed="rId1">
            <a:extLst>
              <a:ext uri="{28A0092B-C50C-407E-A947-70E740481C1C}">
                <a14:useLocalDpi xmlns:a14="http://schemas.microsoft.com/office/drawing/2010/main" val="0"/>
              </a:ext>
            </a:extLst>
          </a:blip>
          <a:srcRect l="3473" t="4932" r="3842" b="5591"/>
          <a:stretch>
            <a:fillRect/>
          </a:stretch>
        </p:blipFill>
        <p:spPr bwMode="auto">
          <a:xfrm>
            <a:off x="224118" y="687294"/>
            <a:ext cx="8650941" cy="5692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3503" y="664060"/>
            <a:ext cx="7910985" cy="1662263"/>
          </a:xfrm>
          <a:prstGeom prst="rect">
            <a:avLst/>
          </a:prstGeom>
          <a:noFill/>
          <a:ln>
            <a:noFill/>
          </a:ln>
        </p:spPr>
      </p:pic>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47" y="5920420"/>
            <a:ext cx="6587462" cy="563907"/>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45" y="3329153"/>
            <a:ext cx="8659443" cy="1523614"/>
          </a:xfrm>
          <a:prstGeom prst="rect">
            <a:avLst/>
          </a:prstGeom>
          <a:noFill/>
          <a:ln>
            <a:noFill/>
          </a:ln>
        </p:spPr>
      </p:pic>
      <p:sp>
        <p:nvSpPr>
          <p:cNvPr id="7" name="Rectángulo 6"/>
          <p:cNvSpPr/>
          <p:nvPr/>
        </p:nvSpPr>
        <p:spPr>
          <a:xfrm>
            <a:off x="0" y="-1"/>
            <a:ext cx="9143999" cy="2916464"/>
          </a:xfrm>
          <a:prstGeom prst="rect">
            <a:avLst/>
          </a:prstGeom>
          <a:solidFill>
            <a:srgbClr val="B0D9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p:cNvSpPr/>
          <p:nvPr/>
        </p:nvSpPr>
        <p:spPr>
          <a:xfrm>
            <a:off x="0" y="5127330"/>
            <a:ext cx="9144000" cy="1730670"/>
          </a:xfrm>
          <a:prstGeom prst="rect">
            <a:avLst/>
          </a:prstGeom>
          <a:solidFill>
            <a:srgbClr val="B0D9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898" y="377531"/>
            <a:ext cx="8842204" cy="553998"/>
          </a:xfrm>
          <a:prstGeom prst="rect">
            <a:avLst/>
          </a:prstGeom>
        </p:spPr>
        <p:txBody>
          <a:bodyPr wrap="square">
            <a:spAutoFit/>
          </a:bodyPr>
          <a:lstStyle/>
          <a:p>
            <a:pPr algn="ctr">
              <a:spcBef>
                <a:spcPct val="50000"/>
              </a:spcBef>
            </a:pPr>
            <a:r>
              <a:rPr lang="es-MX" sz="3000" b="1" dirty="0">
                <a:solidFill>
                  <a:srgbClr val="44A138"/>
                </a:solidFill>
                <a:latin typeface="Century Gothic"/>
                <a:cs typeface="Century Gothic"/>
              </a:rPr>
              <a:t>Mortalidad Cardiovascular y FC Post-Ejercicio</a:t>
            </a:r>
            <a:endParaRPr lang="es-ES" sz="3000" b="1" dirty="0">
              <a:solidFill>
                <a:srgbClr val="44A138"/>
              </a:solidFill>
              <a:latin typeface="Century Gothic"/>
              <a:cs typeface="Century Gothic"/>
            </a:endParaRPr>
          </a:p>
        </p:txBody>
      </p:sp>
      <p:pic>
        <p:nvPicPr>
          <p:cNvPr id="3" name="Picture 2" descr=" ">
            <a:hlinkClick r:id="rId1"/>
          </p:cNvPr>
          <p:cNvPicPr>
            <a:picLocks noChangeAspect="1" noChangeArrowheads="1"/>
          </p:cNvPicPr>
          <p:nvPr/>
        </p:nvPicPr>
        <p:blipFill>
          <a:blip r:embed="rId2" cstate="print"/>
          <a:srcRect/>
          <a:stretch>
            <a:fillRect/>
          </a:stretch>
        </p:blipFill>
        <p:spPr bwMode="auto">
          <a:xfrm>
            <a:off x="533400" y="1180454"/>
            <a:ext cx="8077200" cy="5257800"/>
          </a:xfrm>
          <a:prstGeom prst="rect">
            <a:avLst/>
          </a:prstGeom>
          <a:noFill/>
          <a:ln w="9525">
            <a:noFill/>
            <a:miter lim="800000"/>
            <a:headEnd/>
            <a:tailEnd/>
          </a:ln>
        </p:spPr>
      </p:pic>
      <p:sp>
        <p:nvSpPr>
          <p:cNvPr id="4" name="Rectángulo 3"/>
          <p:cNvSpPr/>
          <p:nvPr/>
        </p:nvSpPr>
        <p:spPr>
          <a:xfrm>
            <a:off x="376624" y="6327087"/>
            <a:ext cx="2674202" cy="338554"/>
          </a:xfrm>
          <a:prstGeom prst="rect">
            <a:avLst/>
          </a:prstGeom>
        </p:spPr>
        <p:txBody>
          <a:bodyPr wrap="none">
            <a:spAutoFit/>
          </a:bodyPr>
          <a:lstStyle/>
          <a:p>
            <a:r>
              <a:rPr lang="es-ES" sz="1600" i="1" dirty="0">
                <a:latin typeface="Arial"/>
                <a:cs typeface="Arial"/>
              </a:rPr>
              <a:t>N </a:t>
            </a:r>
            <a:r>
              <a:rPr lang="es-ES" sz="1600" i="1" dirty="0" err="1">
                <a:latin typeface="Arial"/>
                <a:cs typeface="Arial"/>
              </a:rPr>
              <a:t>Engl</a:t>
            </a:r>
            <a:r>
              <a:rPr lang="es-ES" sz="1600" i="1" dirty="0">
                <a:latin typeface="Arial"/>
                <a:cs typeface="Arial"/>
              </a:rPr>
              <a:t> J </a:t>
            </a:r>
            <a:r>
              <a:rPr lang="es-ES" sz="1600" i="1" dirty="0" err="1">
                <a:latin typeface="Arial"/>
                <a:cs typeface="Arial"/>
              </a:rPr>
              <a:t>Med</a:t>
            </a:r>
            <a:r>
              <a:rPr lang="es-ES" sz="1600" i="1" dirty="0">
                <a:latin typeface="Arial"/>
                <a:cs typeface="Arial"/>
              </a:rPr>
              <a:t>, Mar 2, 2000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07" y="211919"/>
            <a:ext cx="5114925" cy="6324600"/>
          </a:xfrm>
          <a:prstGeom prst="rect">
            <a:avLst/>
          </a:prstGeom>
          <a:noFill/>
          <a:ln>
            <a:noFill/>
          </a:ln>
        </p:spPr>
      </p:pic>
      <p:sp>
        <p:nvSpPr>
          <p:cNvPr id="3" name="Rectángulo 2"/>
          <p:cNvSpPr/>
          <p:nvPr/>
        </p:nvSpPr>
        <p:spPr>
          <a:xfrm>
            <a:off x="5883490" y="806129"/>
            <a:ext cx="2943037" cy="2000548"/>
          </a:xfrm>
          <a:prstGeom prst="rect">
            <a:avLst/>
          </a:prstGeom>
        </p:spPr>
        <p:txBody>
          <a:bodyPr wrap="square">
            <a:spAutoFit/>
          </a:bodyPr>
          <a:lstStyle/>
          <a:p>
            <a:pPr algn="r"/>
            <a:r>
              <a:rPr lang="es-ES" sz="4000" b="1" dirty="0" smtClean="0">
                <a:solidFill>
                  <a:srgbClr val="44A138"/>
                </a:solidFill>
                <a:latin typeface="Century Gothic"/>
                <a:cs typeface="Century Gothic"/>
              </a:rPr>
              <a:t>Endotelio </a:t>
            </a:r>
            <a:endParaRPr lang="es-ES" sz="4000" b="1" dirty="0" smtClean="0">
              <a:solidFill>
                <a:srgbClr val="44A138"/>
              </a:solidFill>
              <a:latin typeface="Century Gothic"/>
              <a:cs typeface="Century Gothic"/>
            </a:endParaRPr>
          </a:p>
          <a:p>
            <a:pPr algn="r"/>
            <a:r>
              <a:rPr lang="es-ES" sz="4000" b="1" dirty="0" smtClean="0">
                <a:solidFill>
                  <a:srgbClr val="44A138"/>
                </a:solidFill>
                <a:latin typeface="Century Gothic"/>
                <a:cs typeface="Century Gothic"/>
              </a:rPr>
              <a:t>&amp; </a:t>
            </a:r>
            <a:endParaRPr lang="es-ES" sz="4000" b="1" dirty="0" smtClean="0">
              <a:solidFill>
                <a:srgbClr val="44A138"/>
              </a:solidFill>
              <a:latin typeface="Century Gothic"/>
              <a:cs typeface="Century Gothic"/>
            </a:endParaRPr>
          </a:p>
          <a:p>
            <a:pPr algn="r"/>
            <a:r>
              <a:rPr lang="es-ES" sz="4400" b="1" dirty="0" smtClean="0">
                <a:solidFill>
                  <a:srgbClr val="44A138"/>
                </a:solidFill>
                <a:latin typeface="Century Gothic"/>
                <a:cs typeface="Century Gothic"/>
              </a:rPr>
              <a:t>Ejercicio</a:t>
            </a:r>
            <a:endParaRPr lang="es-ES" sz="4400" b="1" dirty="0">
              <a:solidFill>
                <a:srgbClr val="44A138"/>
              </a:solidFill>
              <a:latin typeface="Century Gothic"/>
              <a:cs typeface="Century Gothic"/>
            </a:endParaRPr>
          </a:p>
        </p:txBody>
      </p:sp>
      <p:sp>
        <p:nvSpPr>
          <p:cNvPr id="6" name="Triángulo rectángulo 5"/>
          <p:cNvSpPr/>
          <p:nvPr/>
        </p:nvSpPr>
        <p:spPr>
          <a:xfrm rot="5400000">
            <a:off x="-218671" y="196578"/>
            <a:ext cx="1101252" cy="680796"/>
          </a:xfrm>
          <a:prstGeom prst="rtTriangle">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7" name="CuadroTexto 6"/>
          <p:cNvSpPr txBox="1"/>
          <p:nvPr/>
        </p:nvSpPr>
        <p:spPr>
          <a:xfrm>
            <a:off x="-1081759" y="2759664"/>
            <a:ext cx="184666" cy="369332"/>
          </a:xfrm>
          <a:prstGeom prst="rect">
            <a:avLst/>
          </a:prstGeom>
          <a:noFill/>
        </p:spPr>
        <p:txBody>
          <a:bodyPr wrap="none" rtlCol="0">
            <a:spAutoFit/>
          </a:bodyPr>
          <a:lstStyle/>
          <a:p>
            <a:endParaRPr lang="es-ES" dirty="0"/>
          </a:p>
        </p:txBody>
      </p:sp>
      <p:sp>
        <p:nvSpPr>
          <p:cNvPr id="5" name="Triángulo rectángulo 4"/>
          <p:cNvSpPr/>
          <p:nvPr/>
        </p:nvSpPr>
        <p:spPr>
          <a:xfrm rot="16200000">
            <a:off x="5866722" y="3580715"/>
            <a:ext cx="3947412" cy="2637035"/>
          </a:xfrm>
          <a:prstGeom prst="rtTriangle">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4" name="Rectángulo 3"/>
          <p:cNvSpPr/>
          <p:nvPr/>
        </p:nvSpPr>
        <p:spPr>
          <a:xfrm>
            <a:off x="7071943" y="5957920"/>
            <a:ext cx="1860443" cy="646331"/>
          </a:xfrm>
          <a:prstGeom prst="rect">
            <a:avLst/>
          </a:prstGeom>
        </p:spPr>
        <p:txBody>
          <a:bodyPr wrap="square">
            <a:spAutoFit/>
          </a:bodyPr>
          <a:lstStyle/>
          <a:p>
            <a:pPr algn="r"/>
            <a:r>
              <a:rPr lang="es-ES" i="1" dirty="0">
                <a:solidFill>
                  <a:schemeClr val="bg1"/>
                </a:solidFill>
                <a:latin typeface="Arial"/>
                <a:cs typeface="Arial"/>
              </a:rPr>
              <a:t>N </a:t>
            </a:r>
            <a:r>
              <a:rPr lang="es-ES" i="1" dirty="0" err="1">
                <a:solidFill>
                  <a:schemeClr val="bg1"/>
                </a:solidFill>
                <a:latin typeface="Arial"/>
                <a:cs typeface="Arial"/>
              </a:rPr>
              <a:t>Engl</a:t>
            </a:r>
            <a:r>
              <a:rPr lang="es-ES" i="1" dirty="0">
                <a:solidFill>
                  <a:schemeClr val="bg1"/>
                </a:solidFill>
                <a:latin typeface="Arial"/>
                <a:cs typeface="Arial"/>
              </a:rPr>
              <a:t> J </a:t>
            </a:r>
            <a:r>
              <a:rPr lang="es-ES" i="1" dirty="0" err="1">
                <a:solidFill>
                  <a:schemeClr val="bg1"/>
                </a:solidFill>
                <a:latin typeface="Arial"/>
                <a:cs typeface="Arial"/>
              </a:rPr>
              <a:t>Med</a:t>
            </a:r>
            <a:r>
              <a:rPr lang="es-ES" i="1" dirty="0">
                <a:solidFill>
                  <a:schemeClr val="bg1"/>
                </a:solidFill>
                <a:latin typeface="Arial"/>
                <a:cs typeface="Arial"/>
              </a:rPr>
              <a:t>, Feb 17, 2000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8156" y="469042"/>
            <a:ext cx="8964488" cy="872894"/>
          </a:xfrm>
          <a:prstGeom prst="rect">
            <a:avLst/>
          </a:prstGeom>
          <a:noFill/>
          <a:ln>
            <a:noFill/>
          </a:ln>
        </p:spPr>
      </p:pic>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60" y="3147360"/>
            <a:ext cx="8507656" cy="2492025"/>
          </a:xfrm>
          <a:prstGeom prst="rect">
            <a:avLst/>
          </a:prstGeom>
          <a:noFill/>
          <a:ln>
            <a:noFill/>
          </a:ln>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21" y="1923224"/>
            <a:ext cx="7705130" cy="828839"/>
          </a:xfrm>
          <a:prstGeom prst="rect">
            <a:avLst/>
          </a:prstGeom>
          <a:noFill/>
          <a:ln>
            <a:noFill/>
          </a:ln>
        </p:spPr>
      </p:pic>
      <p:sp>
        <p:nvSpPr>
          <p:cNvPr id="5" name="3 CuadroTexto"/>
          <p:cNvSpPr txBox="1"/>
          <p:nvPr/>
        </p:nvSpPr>
        <p:spPr>
          <a:xfrm>
            <a:off x="3633906" y="6222451"/>
            <a:ext cx="4821604" cy="369332"/>
          </a:xfrm>
          <a:prstGeom prst="rect">
            <a:avLst/>
          </a:prstGeom>
          <a:noFill/>
        </p:spPr>
        <p:txBody>
          <a:bodyPr wrap="square" rtlCol="0">
            <a:spAutoFit/>
          </a:bodyPr>
          <a:lstStyle/>
          <a:p>
            <a:pPr algn="r"/>
            <a:r>
              <a:rPr lang="es-CO" i="1" dirty="0" smtClean="0">
                <a:solidFill>
                  <a:srgbClr val="000000"/>
                </a:solidFill>
                <a:latin typeface="Arial" pitchFamily="34" charset="0"/>
                <a:cs typeface="Arial" pitchFamily="34" charset="0"/>
              </a:rPr>
              <a:t>Ann </a:t>
            </a:r>
            <a:r>
              <a:rPr lang="es-CO" i="1" dirty="0" err="1" smtClean="0">
                <a:solidFill>
                  <a:srgbClr val="000000"/>
                </a:solidFill>
                <a:latin typeface="Arial" pitchFamily="34" charset="0"/>
                <a:cs typeface="Arial" pitchFamily="34" charset="0"/>
              </a:rPr>
              <a:t>Intern</a:t>
            </a:r>
            <a:r>
              <a:rPr lang="es-CO" i="1" dirty="0" smtClean="0">
                <a:solidFill>
                  <a:srgbClr val="000000"/>
                </a:solidFill>
                <a:latin typeface="Arial" pitchFamily="34" charset="0"/>
                <a:cs typeface="Arial" pitchFamily="34" charset="0"/>
              </a:rPr>
              <a:t> </a:t>
            </a:r>
            <a:r>
              <a:rPr lang="es-CO" i="1" dirty="0" err="1" smtClean="0">
                <a:solidFill>
                  <a:srgbClr val="000000"/>
                </a:solidFill>
                <a:latin typeface="Arial" pitchFamily="34" charset="0"/>
                <a:cs typeface="Arial" pitchFamily="34" charset="0"/>
              </a:rPr>
              <a:t>Med</a:t>
            </a:r>
            <a:r>
              <a:rPr lang="es-CO" i="1" dirty="0" smtClean="0">
                <a:solidFill>
                  <a:srgbClr val="000000"/>
                </a:solidFill>
                <a:latin typeface="Arial" pitchFamily="34" charset="0"/>
                <a:cs typeface="Arial" pitchFamily="34" charset="0"/>
              </a:rPr>
              <a:t>. 1999; 130:21-26</a:t>
            </a:r>
            <a:endParaRPr lang="es-CO" i="1" dirty="0">
              <a:solidFill>
                <a:srgbClr val="000000"/>
              </a:solidFill>
              <a:latin typeface="Arial" pitchFamily="34" charset="0"/>
              <a:cs typeface="Arial" pitchFamily="34" charset="0"/>
            </a:endParaRPr>
          </a:p>
        </p:txBody>
      </p:sp>
      <p:sp>
        <p:nvSpPr>
          <p:cNvPr id="7" name="CuadroTexto 6"/>
          <p:cNvSpPr txBox="1"/>
          <p:nvPr/>
        </p:nvSpPr>
        <p:spPr>
          <a:xfrm>
            <a:off x="10190484" y="4264935"/>
            <a:ext cx="184666" cy="369332"/>
          </a:xfrm>
          <a:prstGeom prst="rect">
            <a:avLst/>
          </a:prstGeom>
          <a:noFill/>
        </p:spPr>
        <p:txBody>
          <a:bodyPr wrap="none" rtlCol="0">
            <a:spAutoFit/>
          </a:bodyPr>
          <a:lstStyle/>
          <a:p>
            <a:endParaRPr lang="es-ES" dirty="0"/>
          </a:p>
        </p:txBody>
      </p:sp>
      <p:sp>
        <p:nvSpPr>
          <p:cNvPr id="11" name="Rectángulo 10"/>
          <p:cNvSpPr/>
          <p:nvPr/>
        </p:nvSpPr>
        <p:spPr>
          <a:xfrm>
            <a:off x="0" y="1"/>
            <a:ext cx="9143999" cy="2916462"/>
          </a:xfrm>
          <a:prstGeom prst="rect">
            <a:avLst/>
          </a:prstGeom>
          <a:solidFill>
            <a:srgbClr val="B0D9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p:nvSpPr>
        <p:spPr>
          <a:xfrm>
            <a:off x="0" y="6068124"/>
            <a:ext cx="9144000" cy="789875"/>
          </a:xfrm>
          <a:prstGeom prst="rect">
            <a:avLst/>
          </a:prstGeom>
          <a:solidFill>
            <a:srgbClr val="B0D9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8230"/>
            <a:ext cx="9144000" cy="916301"/>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402674" y="362246"/>
            <a:ext cx="5475102" cy="646331"/>
          </a:xfrm>
          <a:prstGeom prst="rect">
            <a:avLst/>
          </a:prstGeom>
          <a:noFill/>
        </p:spPr>
        <p:txBody>
          <a:bodyPr wrap="none" rtlCol="0">
            <a:spAutoFit/>
          </a:bodyPr>
          <a:lstStyle/>
          <a:p>
            <a:r>
              <a:rPr lang="es-ES" sz="3600" dirty="0" err="1">
                <a:solidFill>
                  <a:schemeClr val="bg1"/>
                </a:solidFill>
                <a:latin typeface="Century Gothic"/>
                <a:cs typeface="Century Gothic"/>
              </a:rPr>
              <a:t>Hypertension</a:t>
            </a:r>
            <a:r>
              <a:rPr lang="es-ES" sz="3600" dirty="0">
                <a:solidFill>
                  <a:schemeClr val="bg1"/>
                </a:solidFill>
                <a:latin typeface="Century Gothic"/>
                <a:cs typeface="Century Gothic"/>
              </a:rPr>
              <a:t> &amp; </a:t>
            </a:r>
            <a:r>
              <a:rPr lang="es-ES" sz="3600" dirty="0" err="1">
                <a:solidFill>
                  <a:schemeClr val="bg1"/>
                </a:solidFill>
                <a:latin typeface="Century Gothic"/>
                <a:cs typeface="Century Gothic"/>
              </a:rPr>
              <a:t>Exercise</a:t>
            </a:r>
            <a:endParaRPr lang="es-ES" sz="3600" dirty="0">
              <a:solidFill>
                <a:schemeClr val="bg1"/>
              </a:solidFill>
              <a:latin typeface="Century Gothic"/>
              <a:cs typeface="Century Gothic"/>
            </a:endParaRPr>
          </a:p>
        </p:txBody>
      </p:sp>
      <p:sp>
        <p:nvSpPr>
          <p:cNvPr id="4" name="Rectángulo 3"/>
          <p:cNvSpPr/>
          <p:nvPr/>
        </p:nvSpPr>
        <p:spPr>
          <a:xfrm>
            <a:off x="402674" y="1745243"/>
            <a:ext cx="8582008" cy="3683060"/>
          </a:xfrm>
          <a:prstGeom prst="rect">
            <a:avLst/>
          </a:prstGeom>
        </p:spPr>
        <p:txBody>
          <a:bodyPr wrap="square">
            <a:spAutoFit/>
          </a:bodyPr>
          <a:lstStyle/>
          <a:p>
            <a:pPr marL="285750" indent="-285750">
              <a:lnSpc>
                <a:spcPct val="140000"/>
              </a:lnSpc>
              <a:buFont typeface="Arial"/>
              <a:buChar char="•"/>
            </a:pPr>
            <a:r>
              <a:rPr lang="es-ES" sz="2800" dirty="0" err="1">
                <a:latin typeface="Arial"/>
                <a:cs typeface="Arial"/>
              </a:rPr>
              <a:t>Endothelial</a:t>
            </a:r>
            <a:r>
              <a:rPr lang="es-ES" sz="2800" dirty="0">
                <a:latin typeface="Arial"/>
                <a:cs typeface="Arial"/>
              </a:rPr>
              <a:t> </a:t>
            </a:r>
            <a:r>
              <a:rPr lang="es-ES" sz="2800" dirty="0" err="1">
                <a:latin typeface="Arial"/>
                <a:cs typeface="Arial"/>
              </a:rPr>
              <a:t>Regulation</a:t>
            </a:r>
            <a:r>
              <a:rPr lang="es-ES" sz="2800" dirty="0">
                <a:latin typeface="Arial"/>
                <a:cs typeface="Arial"/>
              </a:rPr>
              <a:t> </a:t>
            </a:r>
            <a:endParaRPr lang="es-ES" sz="2800" dirty="0">
              <a:latin typeface="Arial"/>
              <a:cs typeface="Arial"/>
            </a:endParaRPr>
          </a:p>
          <a:p>
            <a:pPr marL="285750" indent="-285750">
              <a:lnSpc>
                <a:spcPct val="140000"/>
              </a:lnSpc>
              <a:buFont typeface="Arial"/>
              <a:buChar char="•"/>
            </a:pPr>
            <a:r>
              <a:rPr lang="es-ES" sz="2800" dirty="0">
                <a:latin typeface="Arial"/>
                <a:cs typeface="Arial"/>
              </a:rPr>
              <a:t>Arterial </a:t>
            </a:r>
            <a:r>
              <a:rPr lang="es-ES" sz="2800" dirty="0" err="1">
                <a:latin typeface="Arial"/>
                <a:cs typeface="Arial"/>
              </a:rPr>
              <a:t>Compliance</a:t>
            </a:r>
            <a:endParaRPr lang="es-ES" sz="2800" dirty="0">
              <a:latin typeface="Arial"/>
              <a:cs typeface="Arial"/>
            </a:endParaRPr>
          </a:p>
          <a:p>
            <a:pPr marL="285750" indent="-285750">
              <a:lnSpc>
                <a:spcPct val="140000"/>
              </a:lnSpc>
              <a:buFont typeface="Arial"/>
              <a:buChar char="•"/>
            </a:pPr>
            <a:r>
              <a:rPr lang="es-ES" sz="2800" dirty="0" err="1">
                <a:latin typeface="Arial"/>
                <a:cs typeface="Arial"/>
              </a:rPr>
              <a:t>Autonomic</a:t>
            </a:r>
            <a:r>
              <a:rPr lang="es-ES" sz="2800" dirty="0">
                <a:latin typeface="Arial"/>
                <a:cs typeface="Arial"/>
              </a:rPr>
              <a:t> Balance</a:t>
            </a:r>
            <a:endParaRPr lang="es-ES" sz="2800" dirty="0">
              <a:latin typeface="Arial"/>
              <a:cs typeface="Arial"/>
            </a:endParaRPr>
          </a:p>
          <a:p>
            <a:pPr marL="285750" indent="-285750">
              <a:lnSpc>
                <a:spcPct val="140000"/>
              </a:lnSpc>
              <a:buFont typeface="Arial"/>
              <a:buChar char="•"/>
            </a:pPr>
            <a:r>
              <a:rPr lang="es-ES" sz="2800" dirty="0">
                <a:latin typeface="Arial"/>
                <a:cs typeface="Arial"/>
              </a:rPr>
              <a:t>Salt </a:t>
            </a:r>
            <a:r>
              <a:rPr lang="es-ES" sz="2800" dirty="0" err="1">
                <a:latin typeface="Arial"/>
                <a:cs typeface="Arial"/>
              </a:rPr>
              <a:t>Excretion</a:t>
            </a:r>
            <a:endParaRPr lang="es-ES" sz="2800" dirty="0">
              <a:latin typeface="Arial"/>
              <a:cs typeface="Arial"/>
            </a:endParaRPr>
          </a:p>
          <a:p>
            <a:pPr marL="285750" indent="-285750">
              <a:lnSpc>
                <a:spcPct val="140000"/>
              </a:lnSpc>
              <a:buFont typeface="Arial"/>
              <a:buChar char="•"/>
            </a:pPr>
            <a:r>
              <a:rPr lang="es-ES" sz="2800" dirty="0" err="1">
                <a:latin typeface="Arial"/>
                <a:cs typeface="Arial"/>
              </a:rPr>
              <a:t>Insulin</a:t>
            </a:r>
            <a:r>
              <a:rPr lang="es-ES" sz="2800" dirty="0">
                <a:latin typeface="Arial"/>
                <a:cs typeface="Arial"/>
              </a:rPr>
              <a:t> </a:t>
            </a:r>
            <a:r>
              <a:rPr lang="es-ES" sz="2800" dirty="0" err="1">
                <a:latin typeface="Arial"/>
                <a:cs typeface="Arial"/>
              </a:rPr>
              <a:t>Resistance</a:t>
            </a:r>
            <a:endParaRPr lang="es-ES" sz="2800" dirty="0">
              <a:latin typeface="Arial"/>
              <a:cs typeface="Arial"/>
            </a:endParaRPr>
          </a:p>
          <a:p>
            <a:pPr marL="285750" indent="-285750">
              <a:lnSpc>
                <a:spcPct val="140000"/>
              </a:lnSpc>
              <a:buFont typeface="Arial"/>
              <a:buChar char="•"/>
            </a:pPr>
            <a:r>
              <a:rPr lang="es-ES" sz="2800" dirty="0" err="1">
                <a:latin typeface="Arial"/>
                <a:cs typeface="Arial"/>
              </a:rPr>
              <a:t>Muscle</a:t>
            </a:r>
            <a:r>
              <a:rPr lang="es-ES" sz="2800" dirty="0">
                <a:latin typeface="Arial"/>
                <a:cs typeface="Arial"/>
              </a:rPr>
              <a:t> </a:t>
            </a:r>
            <a:r>
              <a:rPr lang="es-ES" sz="2800" dirty="0" err="1">
                <a:latin typeface="Arial"/>
                <a:cs typeface="Arial"/>
              </a:rPr>
              <a:t>Mass</a:t>
            </a:r>
            <a:r>
              <a:rPr lang="es-ES" sz="2800" dirty="0">
                <a:latin typeface="Arial"/>
                <a:cs typeface="Arial"/>
              </a:rPr>
              <a:t> / </a:t>
            </a:r>
            <a:r>
              <a:rPr lang="es-ES" sz="2800" dirty="0" err="1">
                <a:latin typeface="Arial"/>
                <a:cs typeface="Arial"/>
              </a:rPr>
              <a:t>Body</a:t>
            </a:r>
            <a:r>
              <a:rPr lang="es-ES" sz="2800" dirty="0">
                <a:latin typeface="Arial"/>
                <a:cs typeface="Arial"/>
              </a:rPr>
              <a:t> </a:t>
            </a:r>
            <a:r>
              <a:rPr lang="es-ES" sz="2800" dirty="0" err="1" smtClean="0">
                <a:latin typeface="Arial"/>
                <a:cs typeface="Arial"/>
              </a:rPr>
              <a:t>Fat</a:t>
            </a:r>
            <a:endParaRPr lang="es-ES" sz="2800" dirty="0">
              <a:latin typeface="Arial"/>
              <a:cs typeface="Arial"/>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49376" y="3500438"/>
            <a:ext cx="1336675" cy="1790700"/>
          </a:xfrm>
          <a:prstGeom prst="rect">
            <a:avLst/>
          </a:prstGeom>
          <a:noFill/>
          <a:ln>
            <a:noFill/>
          </a:ln>
          <a:effec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510" y="5680075"/>
            <a:ext cx="2744787" cy="742950"/>
          </a:xfrm>
          <a:prstGeom prst="rect">
            <a:avLst/>
          </a:prstGeom>
          <a:noFill/>
          <a:ln>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376" y="2357439"/>
            <a:ext cx="9348376" cy="3951881"/>
          </a:xfrm>
          <a:prstGeom prst="rect">
            <a:avLst/>
          </a:prstGeom>
          <a:gradFill flip="none" rotWithShape="1">
            <a:gsLst>
              <a:gs pos="55000">
                <a:srgbClr val="1A2B7A"/>
              </a:gs>
              <a:gs pos="100000">
                <a:srgbClr val="0E184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Picture 2"/>
          <p:cNvPicPr>
            <a:picLocks noChangeAspect="1" noChangeArrowheads="1"/>
          </p:cNvPicPr>
          <p:nvPr/>
        </p:nvPicPr>
        <p:blipFill>
          <a:blip r:embed="rId1" cstate="print"/>
          <a:srcRect/>
          <a:stretch>
            <a:fillRect/>
          </a:stretch>
        </p:blipFill>
        <p:spPr bwMode="auto">
          <a:xfrm>
            <a:off x="3191405" y="188913"/>
            <a:ext cx="5572125" cy="2168525"/>
          </a:xfrm>
          <a:prstGeom prst="rect">
            <a:avLst/>
          </a:prstGeom>
          <a:noFill/>
          <a:ln w="9525">
            <a:noFill/>
            <a:miter lim="800000"/>
            <a:headEnd/>
            <a:tailEnd/>
          </a:ln>
        </p:spPr>
      </p:pic>
      <p:pic>
        <p:nvPicPr>
          <p:cNvPr id="4" name="Picture 5"/>
          <p:cNvPicPr>
            <a:picLocks noChangeAspect="1" noChangeArrowheads="1"/>
          </p:cNvPicPr>
          <p:nvPr/>
        </p:nvPicPr>
        <p:blipFill>
          <a:blip r:embed="rId2" cstate="print"/>
          <a:srcRect/>
          <a:stretch>
            <a:fillRect/>
          </a:stretch>
        </p:blipFill>
        <p:spPr bwMode="auto">
          <a:xfrm>
            <a:off x="1962679" y="2488141"/>
            <a:ext cx="5286375" cy="3705225"/>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708024" y="6389688"/>
            <a:ext cx="3600450" cy="371475"/>
          </a:xfrm>
          <a:prstGeom prst="rect">
            <a:avLst/>
          </a:prstGeom>
          <a:noFill/>
          <a:ln w="9525">
            <a:noFill/>
            <a:miter lim="800000"/>
            <a:headEnd/>
            <a:tailEnd/>
          </a:ln>
        </p:spPr>
      </p:pic>
      <p:sp>
        <p:nvSpPr>
          <p:cNvPr id="6" name="6 CuadroTexto"/>
          <p:cNvSpPr txBox="1">
            <a:spLocks noChangeArrowheads="1"/>
          </p:cNvSpPr>
          <p:nvPr/>
        </p:nvSpPr>
        <p:spPr bwMode="auto">
          <a:xfrm>
            <a:off x="321732" y="338668"/>
            <a:ext cx="2869673" cy="1938992"/>
          </a:xfrm>
          <a:prstGeom prst="rect">
            <a:avLst/>
          </a:prstGeom>
          <a:noFill/>
          <a:ln w="9525">
            <a:noFill/>
            <a:miter lim="800000"/>
          </a:ln>
        </p:spPr>
        <p:txBody>
          <a:bodyPr wrap="square">
            <a:spAutoFit/>
          </a:bodyPr>
          <a:lstStyle/>
          <a:p>
            <a:pPr defTabSz="912495"/>
            <a:r>
              <a:rPr lang="es-CO" sz="2400" dirty="0">
                <a:solidFill>
                  <a:srgbClr val="FF0000"/>
                </a:solidFill>
                <a:latin typeface="Century Gothic"/>
                <a:cs typeface="Century Gothic"/>
              </a:rPr>
              <a:t>“…9 de 10 casos de </a:t>
            </a:r>
            <a:r>
              <a:rPr lang="es-CO" sz="2400" dirty="0" smtClean="0">
                <a:solidFill>
                  <a:srgbClr val="FF0000"/>
                </a:solidFill>
                <a:latin typeface="Century Gothic"/>
                <a:cs typeface="Century Gothic"/>
              </a:rPr>
              <a:t>Diabetes son  </a:t>
            </a:r>
            <a:r>
              <a:rPr lang="es-CO" sz="2400" dirty="0">
                <a:solidFill>
                  <a:srgbClr val="FF0000"/>
                </a:solidFill>
                <a:latin typeface="Century Gothic"/>
                <a:cs typeface="Century Gothic"/>
              </a:rPr>
              <a:t>prevenibles con estilo de vida saludable…”</a:t>
            </a:r>
            <a:endParaRPr lang="es-ES" sz="2400" dirty="0">
              <a:solidFill>
                <a:srgbClr val="FF0000"/>
              </a:solidFill>
              <a:latin typeface="Century Gothic"/>
              <a:cs typeface="Century Gothic"/>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4122" y="6338288"/>
            <a:ext cx="5544615" cy="590820"/>
          </a:xfrm>
          <a:prstGeom prst="rect">
            <a:avLst/>
          </a:prstGeom>
          <a:noFill/>
          <a:ln>
            <a:noFill/>
          </a:ln>
          <a:effectLst/>
        </p:spPr>
      </p:pic>
      <p:sp>
        <p:nvSpPr>
          <p:cNvPr id="2" name="Rectángulo 1"/>
          <p:cNvSpPr/>
          <p:nvPr/>
        </p:nvSpPr>
        <p:spPr>
          <a:xfrm>
            <a:off x="-204376" y="1621020"/>
            <a:ext cx="9348376" cy="4752343"/>
          </a:xfrm>
          <a:prstGeom prst="rect">
            <a:avLst/>
          </a:prstGeom>
          <a:gradFill flip="none" rotWithShape="1">
            <a:gsLst>
              <a:gs pos="55000">
                <a:srgbClr val="1A2B7A"/>
              </a:gs>
              <a:gs pos="100000">
                <a:srgbClr val="0E184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03" b="4520"/>
          <a:stretch>
            <a:fillRect/>
          </a:stretch>
        </p:blipFill>
        <p:spPr bwMode="auto">
          <a:xfrm>
            <a:off x="1403648" y="1909723"/>
            <a:ext cx="6408712" cy="4228021"/>
          </a:xfrm>
          <a:prstGeom prst="rect">
            <a:avLst/>
          </a:prstGeom>
          <a:noFill/>
          <a:ln>
            <a:noFill/>
          </a:ln>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7478"/>
            <a:ext cx="7704856" cy="1132970"/>
          </a:xfrm>
          <a:prstGeom prst="rect">
            <a:avLst/>
          </a:prstGeom>
          <a:noFill/>
          <a:ln>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85800" y="2266951"/>
            <a:ext cx="4910667" cy="3825875"/>
          </a:xfrm>
          <a:prstGeom prst="rect">
            <a:avLst/>
          </a:prstGeom>
          <a:noFill/>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Tx/>
              <a:buNone/>
              <a:defRPr/>
            </a:pPr>
            <a:endParaRPr kumimoji="0" lang="es-ES_tradnl" sz="900" b="0" i="1" u="none" strike="noStrike" kern="1200" cap="none" spc="0" normalizeH="0" baseline="0" noProof="0" dirty="0" smtClean="0">
              <a:ln>
                <a:noFill/>
              </a:ln>
              <a:solidFill>
                <a:srgbClr val="66FF33"/>
              </a:solidFill>
              <a:effectLst/>
              <a:uLnTx/>
              <a:uFillTx/>
              <a:latin typeface="Arial" charset="0"/>
              <a:ea typeface="+mn-ea"/>
              <a:cs typeface="+mn-cs"/>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 typeface="Wingdings 2"/>
              <a:buChar char=""/>
              <a:defRPr/>
            </a:pPr>
            <a:r>
              <a:rPr kumimoji="0" lang="es-ES_tradnl" sz="2800" u="none" strike="noStrike" kern="1200" cap="none" spc="0" normalizeH="0" baseline="0" noProof="0" dirty="0" err="1" smtClean="0">
                <a:ln>
                  <a:noFill/>
                </a:ln>
                <a:solidFill>
                  <a:schemeClr val="tx1"/>
                </a:solidFill>
                <a:effectLst/>
                <a:uLnTx/>
                <a:uFillTx/>
                <a:latin typeface="Arial" charset="0"/>
                <a:ea typeface="+mn-ea"/>
                <a:cs typeface="+mn-cs"/>
              </a:rPr>
              <a:t>Asclepiades</a:t>
            </a:r>
            <a:r>
              <a:rPr kumimoji="0" lang="es-ES_tradnl" sz="280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s-ES_tradnl" sz="2800" u="none" strike="noStrike" kern="1200" cap="none" spc="0" normalizeH="0" baseline="0" noProof="0" dirty="0" err="1" smtClean="0">
                <a:ln>
                  <a:noFill/>
                </a:ln>
                <a:solidFill>
                  <a:schemeClr val="tx1"/>
                </a:solidFill>
                <a:effectLst/>
                <a:uLnTx/>
                <a:uFillTx/>
                <a:latin typeface="Arial" charset="0"/>
                <a:ea typeface="+mn-ea"/>
                <a:cs typeface="+mn-cs"/>
              </a:rPr>
              <a:t>prusia</a:t>
            </a:r>
            <a:r>
              <a:rPr kumimoji="0" lang="es-ES_tradnl" sz="2800" u="none" strike="noStrike" kern="1200" cap="none" spc="0" normalizeH="0" baseline="0" noProof="0" dirty="0" smtClean="0">
                <a:ln>
                  <a:noFill/>
                </a:ln>
                <a:solidFill>
                  <a:schemeClr val="tx1"/>
                </a:solidFill>
                <a:effectLst/>
                <a:uLnTx/>
                <a:uFillTx/>
                <a:latin typeface="Arial" charset="0"/>
                <a:ea typeface="+mn-ea"/>
                <a:cs typeface="+mn-cs"/>
              </a:rPr>
              <a:t> (124 - 40 </a:t>
            </a:r>
            <a:r>
              <a:rPr kumimoji="0" lang="es-ES_tradnl" sz="2800" u="none" strike="noStrike" kern="1200" cap="none" spc="0" normalizeH="0" baseline="0" noProof="0" dirty="0" err="1" smtClean="0">
                <a:ln>
                  <a:noFill/>
                </a:ln>
                <a:solidFill>
                  <a:schemeClr val="tx1"/>
                </a:solidFill>
                <a:effectLst/>
                <a:uLnTx/>
                <a:uFillTx/>
                <a:latin typeface="Arial" charset="0"/>
                <a:ea typeface="+mn-ea"/>
                <a:cs typeface="+mn-cs"/>
              </a:rPr>
              <a:t>a.c</a:t>
            </a:r>
            <a:r>
              <a:rPr kumimoji="0" lang="es-ES_tradnl" sz="2800" u="none" strike="noStrike" kern="1200" cap="none" spc="0" normalizeH="0" baseline="0" noProof="0" dirty="0" smtClean="0">
                <a:ln>
                  <a:noFill/>
                </a:ln>
                <a:solidFill>
                  <a:schemeClr val="tx1"/>
                </a:solidFill>
                <a:effectLst/>
                <a:uLnTx/>
                <a:uFillTx/>
                <a:latin typeface="Arial" charset="0"/>
                <a:ea typeface="+mn-ea"/>
                <a:cs typeface="+mn-cs"/>
              </a:rPr>
              <a:t>). </a:t>
            </a:r>
            <a:endParaRPr kumimoji="0" lang="es-ES_tradnl" sz="2800" u="none" strike="noStrike" kern="1200" cap="none" spc="0" normalizeH="0" baseline="0" noProof="0" dirty="0" smtClean="0">
              <a:ln>
                <a:noFill/>
              </a:ln>
              <a:solidFill>
                <a:schemeClr val="tx1"/>
              </a:solidFill>
              <a:effectLst/>
              <a:uLnTx/>
              <a:uFillTx/>
              <a:latin typeface="Arial" charset="0"/>
              <a:ea typeface="+mn-ea"/>
              <a:cs typeface="+mn-cs"/>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 typeface="Wingdings 2"/>
              <a:buChar char=""/>
              <a:defRPr/>
            </a:pPr>
            <a:r>
              <a:rPr kumimoji="0" lang="es-ES_tradnl" sz="2800" u="none" strike="noStrike" kern="1200" cap="none" spc="0" normalizeH="0" baseline="0" noProof="0" dirty="0" smtClean="0">
                <a:ln>
                  <a:noFill/>
                </a:ln>
                <a:solidFill>
                  <a:schemeClr val="tx1"/>
                </a:solidFill>
                <a:effectLst/>
                <a:uLnTx/>
                <a:uFillTx/>
                <a:latin typeface="Arial" charset="0"/>
                <a:ea typeface="+mn-ea"/>
                <a:cs typeface="+mn-cs"/>
              </a:rPr>
              <a:t>W. </a:t>
            </a:r>
            <a:r>
              <a:rPr kumimoji="0" lang="es-ES_tradnl" sz="2800" u="none" strike="noStrike" kern="1200" cap="none" spc="0" normalizeH="0" baseline="0" noProof="0" dirty="0" err="1" smtClean="0">
                <a:ln>
                  <a:noFill/>
                </a:ln>
                <a:solidFill>
                  <a:schemeClr val="tx1"/>
                </a:solidFill>
                <a:effectLst/>
                <a:uLnTx/>
                <a:uFillTx/>
                <a:latin typeface="Arial" charset="0"/>
                <a:ea typeface="+mn-ea"/>
                <a:cs typeface="+mn-cs"/>
              </a:rPr>
              <a:t>Heberden</a:t>
            </a:r>
            <a:r>
              <a:rPr kumimoji="0" lang="es-ES_tradnl" sz="2800" u="none" strike="noStrike" kern="1200" cap="none" spc="0" normalizeH="0" baseline="0" noProof="0" dirty="0" smtClean="0">
                <a:ln>
                  <a:noFill/>
                </a:ln>
                <a:solidFill>
                  <a:schemeClr val="tx1"/>
                </a:solidFill>
                <a:effectLst/>
                <a:uLnTx/>
                <a:uFillTx/>
                <a:latin typeface="Arial" charset="0"/>
                <a:ea typeface="+mn-ea"/>
                <a:cs typeface="+mn-cs"/>
              </a:rPr>
              <a:t> (1802), </a:t>
            </a:r>
            <a:endParaRPr kumimoji="0" lang="es-ES_tradnl" sz="2800" u="none" strike="noStrike" kern="1200" cap="none" spc="0" normalizeH="0" baseline="0" noProof="0" dirty="0" smtClean="0">
              <a:ln>
                <a:noFill/>
              </a:ln>
              <a:solidFill>
                <a:schemeClr val="tx1"/>
              </a:solidFill>
              <a:effectLst/>
              <a:uLnTx/>
              <a:uFillTx/>
              <a:latin typeface="Arial" charset="0"/>
              <a:ea typeface="+mn-ea"/>
              <a:cs typeface="+mn-cs"/>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 typeface="Wingdings 2"/>
              <a:buChar char=""/>
              <a:defRPr/>
            </a:pPr>
            <a:r>
              <a:rPr kumimoji="0" lang="es-ES_tradnl" sz="2800" u="none" strike="noStrike" kern="1200" cap="none" spc="0" normalizeH="0" baseline="0" noProof="0" dirty="0" err="1" smtClean="0">
                <a:ln>
                  <a:noFill/>
                </a:ln>
                <a:solidFill>
                  <a:schemeClr val="tx1"/>
                </a:solidFill>
                <a:effectLst/>
                <a:uLnTx/>
                <a:uFillTx/>
                <a:latin typeface="Arial" charset="0"/>
                <a:ea typeface="+mn-ea"/>
                <a:cs typeface="+mn-cs"/>
              </a:rPr>
              <a:t>Herrick</a:t>
            </a:r>
            <a:r>
              <a:rPr kumimoji="0" lang="es-ES_tradnl" sz="2800" u="none" strike="noStrike" kern="1200" cap="none" spc="0" normalizeH="0" baseline="0" noProof="0" dirty="0" smtClean="0">
                <a:ln>
                  <a:noFill/>
                </a:ln>
                <a:solidFill>
                  <a:schemeClr val="tx1"/>
                </a:solidFill>
                <a:effectLst/>
                <a:uLnTx/>
                <a:uFillTx/>
                <a:latin typeface="Arial" charset="0"/>
                <a:ea typeface="+mn-ea"/>
                <a:cs typeface="+mn-cs"/>
              </a:rPr>
              <a:t> (1919).  Tratamiento IAM reposo</a:t>
            </a:r>
            <a:endParaRPr kumimoji="0" lang="es-ES_tradnl" sz="2800" u="none" strike="noStrike" kern="1200" cap="none" spc="0" normalizeH="0" baseline="0" noProof="0" dirty="0" smtClean="0">
              <a:ln>
                <a:noFill/>
              </a:ln>
              <a:solidFill>
                <a:schemeClr val="tx1"/>
              </a:solidFill>
              <a:effectLst/>
              <a:uLnTx/>
              <a:uFillTx/>
              <a:latin typeface="Arial" charset="0"/>
              <a:ea typeface="+mn-ea"/>
              <a:cs typeface="+mn-cs"/>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 typeface="Wingdings 2"/>
              <a:buChar char=""/>
              <a:defRPr/>
            </a:pPr>
            <a:r>
              <a:rPr lang="es-ES_tradnl" sz="2800" dirty="0" smtClean="0">
                <a:solidFill>
                  <a:schemeClr val="tx1"/>
                </a:solidFill>
                <a:effectLst/>
                <a:cs typeface="Arial" pitchFamily="34" charset="0"/>
              </a:rPr>
              <a:t>Dock (1944)   Secuelas por reposo. </a:t>
            </a:r>
            <a:endParaRPr lang="es-ES_tradnl" sz="2800" dirty="0" smtClean="0">
              <a:solidFill>
                <a:schemeClr val="tx1"/>
              </a:solidFill>
              <a:effectLst/>
              <a:cs typeface="Arial" pitchFamily="34" charset="0"/>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 typeface="Wingdings 2"/>
              <a:buChar char=""/>
              <a:defRPr/>
            </a:pPr>
            <a:r>
              <a:rPr lang="es-ES_tradnl" sz="2800" dirty="0" err="1" smtClean="0">
                <a:solidFill>
                  <a:schemeClr val="tx1"/>
                </a:solidFill>
                <a:effectLst/>
                <a:cs typeface="Arial" pitchFamily="34" charset="0"/>
              </a:rPr>
              <a:t>Levine</a:t>
            </a:r>
            <a:r>
              <a:rPr lang="es-ES_tradnl" sz="2800" dirty="0" smtClean="0">
                <a:solidFill>
                  <a:schemeClr val="tx1"/>
                </a:solidFill>
                <a:effectLst/>
                <a:cs typeface="Arial" pitchFamily="34" charset="0"/>
              </a:rPr>
              <a:t> y </a:t>
            </a:r>
            <a:r>
              <a:rPr lang="es-ES_tradnl" sz="2800" dirty="0" err="1" smtClean="0">
                <a:solidFill>
                  <a:schemeClr val="tx1"/>
                </a:solidFill>
                <a:effectLst/>
                <a:cs typeface="Arial" pitchFamily="34" charset="0"/>
              </a:rPr>
              <a:t>Lown</a:t>
            </a:r>
            <a:r>
              <a:rPr lang="es-ES_tradnl" sz="2800" dirty="0" smtClean="0">
                <a:solidFill>
                  <a:schemeClr val="tx1"/>
                </a:solidFill>
                <a:effectLst/>
                <a:cs typeface="Arial" pitchFamily="34" charset="0"/>
              </a:rPr>
              <a:t> (1952).   Sillón.</a:t>
            </a:r>
            <a:endParaRPr kumimoji="0" lang="es-ES_tradnl" sz="2800" u="none" strike="noStrike" kern="1200" cap="none" spc="0" normalizeH="0" baseline="0" noProof="0" dirty="0" smtClean="0">
              <a:ln>
                <a:noFill/>
              </a:ln>
              <a:solidFill>
                <a:schemeClr val="tx1"/>
              </a:solidFill>
              <a:effectLst/>
              <a:uLnTx/>
              <a:uFillTx/>
              <a:latin typeface="Arial" charset="0"/>
              <a:ea typeface="+mn-ea"/>
              <a:cs typeface="+mn-cs"/>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Tx/>
              <a:buNone/>
              <a:defRPr/>
            </a:pPr>
            <a:endParaRPr kumimoji="0" lang="es-ES_tradnl" sz="1600" b="0" i="1" u="none" strike="noStrike" kern="1200" cap="none" spc="0" normalizeH="0" baseline="0" noProof="0" dirty="0" smtClean="0">
              <a:ln>
                <a:noFill/>
              </a:ln>
              <a:solidFill>
                <a:srgbClr val="00FF99"/>
              </a:solidFill>
              <a:effectLst/>
              <a:uLnTx/>
              <a:uFillTx/>
              <a:latin typeface="Arial" charset="0"/>
              <a:ea typeface="+mn-ea"/>
              <a:cs typeface="+mn-cs"/>
            </a:endParaRPr>
          </a:p>
          <a:p>
            <a:pPr marL="274320" marR="0" lvl="0" indent="-274320" algn="l" defTabSz="914400" rtl="0" eaLnBrk="1" fontAlgn="auto" latinLnBrk="0" hangingPunct="1">
              <a:lnSpc>
                <a:spcPct val="80000"/>
              </a:lnSpc>
              <a:spcBef>
                <a:spcPct val="20000"/>
              </a:spcBef>
              <a:spcAft>
                <a:spcPts val="0"/>
              </a:spcAft>
              <a:buClr>
                <a:srgbClr val="66FF33"/>
              </a:buClr>
              <a:buSzPct val="95000"/>
              <a:buFontTx/>
              <a:buNone/>
              <a:defRPr/>
            </a:pPr>
            <a:r>
              <a:rPr kumimoji="0" lang="es-ES_tradnl" sz="2000" b="0" i="1" u="none" strike="noStrike" kern="1200" cap="none" spc="0" normalizeH="0" baseline="0" noProof="0" dirty="0" smtClean="0">
                <a:ln>
                  <a:noFill/>
                </a:ln>
                <a:solidFill>
                  <a:srgbClr val="00FF99"/>
                </a:solidFill>
                <a:effectLst/>
                <a:uLnTx/>
                <a:uFillTx/>
                <a:latin typeface="Arial" charset="0"/>
                <a:ea typeface="+mn-ea"/>
                <a:cs typeface="+mn-cs"/>
              </a:rPr>
              <a:t>		</a:t>
            </a:r>
            <a:r>
              <a:rPr kumimoji="0" lang="es-ES_tradnl" sz="2000" b="0" i="1" u="none" strike="noStrike" kern="1200" cap="none" spc="0" normalizeH="0" baseline="0" noProof="0" dirty="0" err="1" smtClean="0">
                <a:ln>
                  <a:noFill/>
                </a:ln>
                <a:solidFill>
                  <a:srgbClr val="0F7F14"/>
                </a:solidFill>
                <a:effectLst/>
                <a:uLnTx/>
                <a:uFillTx/>
                <a:latin typeface="Arial" charset="0"/>
                <a:ea typeface="+mn-ea"/>
                <a:cs typeface="+mn-cs"/>
              </a:rPr>
              <a:t>Rev</a:t>
            </a:r>
            <a:r>
              <a:rPr kumimoji="0" lang="es-ES_tradnl" sz="2000" b="0" i="1" u="none" strike="noStrike" kern="1200" cap="none" spc="0" normalizeH="0" baseline="0" noProof="0" dirty="0" smtClean="0">
                <a:ln>
                  <a:noFill/>
                </a:ln>
                <a:solidFill>
                  <a:srgbClr val="0F7F14"/>
                </a:solidFill>
                <a:effectLst/>
                <a:uLnTx/>
                <a:uFillTx/>
                <a:latin typeface="Arial" charset="0"/>
                <a:ea typeface="+mn-ea"/>
                <a:cs typeface="+mn-cs"/>
              </a:rPr>
              <a:t> </a:t>
            </a:r>
            <a:r>
              <a:rPr kumimoji="0" lang="es-ES_tradnl" sz="2000" b="0" i="1" u="none" strike="noStrike" kern="1200" cap="none" spc="0" normalizeH="0" baseline="0" noProof="0" dirty="0" err="1" smtClean="0">
                <a:ln>
                  <a:noFill/>
                </a:ln>
                <a:solidFill>
                  <a:srgbClr val="0F7F14"/>
                </a:solidFill>
                <a:effectLst/>
                <a:uLnTx/>
                <a:uFillTx/>
                <a:latin typeface="Arial" charset="0"/>
                <a:ea typeface="+mn-ea"/>
                <a:cs typeface="+mn-cs"/>
              </a:rPr>
              <a:t>Esp</a:t>
            </a:r>
            <a:r>
              <a:rPr kumimoji="0" lang="es-ES_tradnl" sz="2000" b="0" i="1" u="none" strike="noStrike" kern="1200" cap="none" spc="0" normalizeH="0" baseline="0" noProof="0" dirty="0" smtClean="0">
                <a:ln>
                  <a:noFill/>
                </a:ln>
                <a:solidFill>
                  <a:srgbClr val="0F7F14"/>
                </a:solidFill>
                <a:effectLst/>
                <a:uLnTx/>
                <a:uFillTx/>
                <a:latin typeface="Arial" charset="0"/>
                <a:ea typeface="+mn-ea"/>
                <a:cs typeface="+mn-cs"/>
              </a:rPr>
              <a:t> </a:t>
            </a:r>
            <a:r>
              <a:rPr kumimoji="0" lang="es-ES_tradnl" sz="2000" b="0" i="1" u="none" strike="noStrike" kern="1200" cap="none" spc="0" normalizeH="0" baseline="0" noProof="0" dirty="0" err="1" smtClean="0">
                <a:ln>
                  <a:noFill/>
                </a:ln>
                <a:solidFill>
                  <a:srgbClr val="0F7F14"/>
                </a:solidFill>
                <a:effectLst/>
                <a:uLnTx/>
                <a:uFillTx/>
                <a:latin typeface="Arial" charset="0"/>
                <a:ea typeface="+mn-ea"/>
                <a:cs typeface="+mn-cs"/>
              </a:rPr>
              <a:t>Cardiol</a:t>
            </a:r>
            <a:r>
              <a:rPr kumimoji="0" lang="es-ES_tradnl" sz="2000" b="0" i="1" u="none" strike="noStrike" kern="1200" cap="none" spc="0" normalizeH="0" baseline="0" noProof="0" dirty="0" smtClean="0">
                <a:ln>
                  <a:noFill/>
                </a:ln>
                <a:solidFill>
                  <a:srgbClr val="0F7F14"/>
                </a:solidFill>
                <a:effectLst/>
                <a:uLnTx/>
                <a:uFillTx/>
                <a:latin typeface="Arial" charset="0"/>
                <a:ea typeface="+mn-ea"/>
                <a:cs typeface="+mn-cs"/>
              </a:rPr>
              <a:t>. 48 (</a:t>
            </a:r>
            <a:r>
              <a:rPr kumimoji="0" lang="es-ES_tradnl" sz="2000" b="0" i="1" u="none" strike="noStrike" kern="1200" cap="none" spc="0" normalizeH="0" baseline="0" noProof="0" dirty="0" err="1" smtClean="0">
                <a:ln>
                  <a:noFill/>
                </a:ln>
                <a:solidFill>
                  <a:srgbClr val="0F7F14"/>
                </a:solidFill>
                <a:effectLst/>
                <a:uLnTx/>
                <a:uFillTx/>
                <a:latin typeface="Arial" charset="0"/>
                <a:ea typeface="+mn-ea"/>
                <a:cs typeface="+mn-cs"/>
              </a:rPr>
              <a:t>supl</a:t>
            </a:r>
            <a:r>
              <a:rPr kumimoji="0" lang="es-ES_tradnl" sz="2000" b="0" i="1" u="none" strike="noStrike" kern="1200" cap="none" spc="0" normalizeH="0" baseline="0" noProof="0" dirty="0" smtClean="0">
                <a:ln>
                  <a:noFill/>
                </a:ln>
                <a:solidFill>
                  <a:srgbClr val="0F7F14"/>
                </a:solidFill>
                <a:effectLst/>
                <a:uLnTx/>
                <a:uFillTx/>
                <a:latin typeface="Arial" charset="0"/>
                <a:ea typeface="+mn-ea"/>
                <a:cs typeface="+mn-cs"/>
              </a:rPr>
              <a:t> 1)1-7.</a:t>
            </a:r>
            <a:endParaRPr kumimoji="0" lang="es-ES_tradnl" sz="2000" b="0" i="1" u="none" strike="noStrike" kern="1200" cap="none" spc="0" normalizeH="0" baseline="0" noProof="0" dirty="0">
              <a:ln>
                <a:noFill/>
              </a:ln>
              <a:solidFill>
                <a:srgbClr val="0F7F14"/>
              </a:solidFill>
              <a:effectLst/>
              <a:uLnTx/>
              <a:uFillTx/>
              <a:latin typeface="Arial" charset="0"/>
              <a:ea typeface="+mn-ea"/>
              <a:cs typeface="+mn-cs"/>
            </a:endParaRPr>
          </a:p>
        </p:txBody>
      </p:sp>
      <p:pic>
        <p:nvPicPr>
          <p:cNvPr id="8" name="Picture 8" descr="Corazón"/>
          <p:cNvPicPr>
            <a:picLocks noChangeAspect="1" noChangeArrowheads="1"/>
          </p:cNvPicPr>
          <p:nvPr/>
        </p:nvPicPr>
        <p:blipFill>
          <a:blip r:embed="rId1" cstate="print"/>
          <a:srcRect/>
          <a:stretch>
            <a:fillRect/>
          </a:stretch>
        </p:blipFill>
        <p:spPr bwMode="auto">
          <a:xfrm>
            <a:off x="6207479" y="2349500"/>
            <a:ext cx="2140655" cy="3671888"/>
          </a:xfrm>
          <a:prstGeom prst="rect">
            <a:avLst/>
          </a:prstGeom>
          <a:noFill/>
          <a:ln w="9525">
            <a:noFill/>
            <a:miter lim="800000"/>
            <a:headEnd/>
            <a:tailEnd/>
          </a:ln>
        </p:spPr>
      </p:pic>
      <p:sp>
        <p:nvSpPr>
          <p:cNvPr id="9" name="8 Rectángulo"/>
          <p:cNvSpPr/>
          <p:nvPr/>
        </p:nvSpPr>
        <p:spPr>
          <a:xfrm>
            <a:off x="380971" y="714356"/>
            <a:ext cx="4572000" cy="923330"/>
          </a:xfrm>
          <a:prstGeom prst="rect">
            <a:avLst/>
          </a:prstGeom>
          <a:solidFill>
            <a:schemeClr val="accent1">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spAutoFit/>
          </a:bodyPr>
          <a:lstStyle/>
          <a:p>
            <a:r>
              <a:rPr lang="es-CO" dirty="0" smtClean="0">
                <a:solidFill>
                  <a:schemeClr val="bg1"/>
                </a:solidFill>
                <a:latin typeface="Arial" charset="0"/>
              </a:rPr>
              <a:t>INDICACIONES , CI Y COMPLICACIONES DE LA REHABILITACIÓN CARDIACA</a:t>
            </a:r>
            <a:endParaRPr lang="es-CO"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540" y="2640426"/>
            <a:ext cx="9348376" cy="3242038"/>
          </a:xfrm>
          <a:prstGeom prst="rect">
            <a:avLst/>
          </a:prstGeom>
          <a:gradFill flip="none" rotWithShape="1">
            <a:gsLst>
              <a:gs pos="55000">
                <a:srgbClr val="1A2B7A"/>
              </a:gs>
              <a:gs pos="100000">
                <a:srgbClr val="0E184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541" y="384372"/>
            <a:ext cx="8826451" cy="1725364"/>
          </a:xfrm>
          <a:prstGeom prst="rect">
            <a:avLst/>
          </a:prstGeom>
          <a:noFill/>
          <a:ln>
            <a:noFill/>
          </a:ln>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0074"/>
          <a:stretch>
            <a:fillRect/>
          </a:stretch>
        </p:blipFill>
        <p:spPr bwMode="auto">
          <a:xfrm>
            <a:off x="178705" y="3106368"/>
            <a:ext cx="8790955" cy="2308176"/>
          </a:xfrm>
          <a:prstGeom prst="rect">
            <a:avLst/>
          </a:prstGeom>
          <a:noFill/>
          <a:ln>
            <a:noFill/>
          </a:ln>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1593" r="24127"/>
          <a:stretch>
            <a:fillRect/>
          </a:stretch>
        </p:blipFill>
        <p:spPr bwMode="auto">
          <a:xfrm>
            <a:off x="2474034" y="6133132"/>
            <a:ext cx="6669966" cy="531574"/>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16632"/>
            <a:ext cx="9144000" cy="1368152"/>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206392" y="328380"/>
            <a:ext cx="8847644" cy="923330"/>
          </a:xfrm>
          <a:prstGeom prst="rect">
            <a:avLst/>
          </a:prstGeom>
          <a:noFill/>
        </p:spPr>
        <p:txBody>
          <a:bodyPr wrap="none" rtlCol="0">
            <a:spAutoFit/>
          </a:bodyPr>
          <a:lstStyle/>
          <a:p>
            <a:r>
              <a:rPr lang="es-ES" sz="5400" dirty="0" err="1" smtClean="0">
                <a:solidFill>
                  <a:schemeClr val="bg1"/>
                </a:solidFill>
                <a:latin typeface="Century Gothic"/>
                <a:cs typeface="Century Gothic"/>
              </a:rPr>
              <a:t>Exercise</a:t>
            </a:r>
            <a:r>
              <a:rPr lang="es-ES" sz="5400" dirty="0">
                <a:solidFill>
                  <a:schemeClr val="bg1"/>
                </a:solidFill>
                <a:latin typeface="Century Gothic"/>
                <a:cs typeface="Century Gothic"/>
              </a:rPr>
              <a:t>: </a:t>
            </a:r>
            <a:r>
              <a:rPr lang="es-ES" sz="5400" dirty="0" err="1">
                <a:solidFill>
                  <a:schemeClr val="bg1"/>
                </a:solidFill>
                <a:latin typeface="Century Gothic"/>
                <a:cs typeface="Century Gothic"/>
              </a:rPr>
              <a:t>it's</a:t>
            </a:r>
            <a:r>
              <a:rPr lang="es-ES" sz="5400" dirty="0">
                <a:solidFill>
                  <a:schemeClr val="bg1"/>
                </a:solidFill>
                <a:latin typeface="Century Gothic"/>
                <a:cs typeface="Century Gothic"/>
              </a:rPr>
              <a:t> </a:t>
            </a:r>
            <a:r>
              <a:rPr lang="es-ES" sz="5400" dirty="0" err="1">
                <a:solidFill>
                  <a:schemeClr val="bg1"/>
                </a:solidFill>
                <a:latin typeface="Century Gothic"/>
                <a:cs typeface="Century Gothic"/>
              </a:rPr>
              <a:t>the</a:t>
            </a:r>
            <a:r>
              <a:rPr lang="es-ES" sz="5400" dirty="0">
                <a:solidFill>
                  <a:schemeClr val="bg1"/>
                </a:solidFill>
                <a:latin typeface="Century Gothic"/>
                <a:cs typeface="Century Gothic"/>
              </a:rPr>
              <a:t> real </a:t>
            </a:r>
            <a:r>
              <a:rPr lang="es-ES" sz="5400" dirty="0" err="1">
                <a:solidFill>
                  <a:schemeClr val="bg1"/>
                </a:solidFill>
                <a:latin typeface="Century Gothic"/>
                <a:cs typeface="Century Gothic"/>
              </a:rPr>
              <a:t>thing</a:t>
            </a:r>
            <a:r>
              <a:rPr lang="es-ES" sz="5400" dirty="0">
                <a:solidFill>
                  <a:schemeClr val="bg1"/>
                </a:solidFill>
                <a:latin typeface="Century Gothic"/>
                <a:cs typeface="Century Gothic"/>
              </a:rPr>
              <a:t>!</a:t>
            </a:r>
          </a:p>
        </p:txBody>
      </p:sp>
      <p:sp>
        <p:nvSpPr>
          <p:cNvPr id="5" name="Rectángulo 4"/>
          <p:cNvSpPr/>
          <p:nvPr/>
        </p:nvSpPr>
        <p:spPr>
          <a:xfrm>
            <a:off x="474134" y="1997839"/>
            <a:ext cx="8195733" cy="3697422"/>
          </a:xfrm>
          <a:prstGeom prst="rect">
            <a:avLst/>
          </a:prstGeom>
        </p:spPr>
        <p:txBody>
          <a:bodyPr wrap="square">
            <a:spAutoFit/>
          </a:bodyPr>
          <a:lstStyle/>
          <a:p>
            <a:pPr algn="ctr">
              <a:lnSpc>
                <a:spcPct val="120000"/>
              </a:lnSpc>
            </a:pPr>
            <a:r>
              <a:rPr lang="es-ES" sz="2800" dirty="0"/>
              <a:t>“…el ejercicio induce múltiples adaptaciones positivas en el músculo y otros órganos, que favorecen la prevención y el tratamiento de muchas enfermedades.</a:t>
            </a:r>
            <a:endParaRPr lang="es-ES" sz="2800" dirty="0"/>
          </a:p>
          <a:p>
            <a:pPr algn="ctr">
              <a:lnSpc>
                <a:spcPct val="120000"/>
              </a:lnSpc>
            </a:pPr>
            <a:endParaRPr lang="es-ES" sz="2800" dirty="0"/>
          </a:p>
          <a:p>
            <a:pPr algn="ctr">
              <a:lnSpc>
                <a:spcPct val="120000"/>
              </a:lnSpc>
            </a:pPr>
            <a:r>
              <a:rPr lang="es-ES" sz="2800" dirty="0"/>
              <a:t>Por lo anterior…un reciente objetivo de la investigación financiada por la industria es el descubrimiento de medicamentos que simulen los efectos del ejercicio!”</a:t>
            </a:r>
          </a:p>
        </p:txBody>
      </p:sp>
      <p:sp>
        <p:nvSpPr>
          <p:cNvPr id="6" name="Rectángulo 5"/>
          <p:cNvSpPr/>
          <p:nvPr/>
        </p:nvSpPr>
        <p:spPr>
          <a:xfrm>
            <a:off x="2573866" y="6221569"/>
            <a:ext cx="6231467" cy="369332"/>
          </a:xfrm>
          <a:prstGeom prst="rect">
            <a:avLst/>
          </a:prstGeom>
        </p:spPr>
        <p:txBody>
          <a:bodyPr wrap="square">
            <a:spAutoFit/>
          </a:bodyPr>
          <a:lstStyle/>
          <a:p>
            <a:pPr algn="r" defTabSz="912495" fontAlgn="base">
              <a:spcBef>
                <a:spcPct val="0"/>
              </a:spcBef>
              <a:spcAft>
                <a:spcPct val="0"/>
              </a:spcAft>
            </a:pPr>
            <a:r>
              <a:rPr lang="en-US" i="1" dirty="0">
                <a:solidFill>
                  <a:srgbClr val="000000"/>
                </a:solidFill>
                <a:latin typeface="Arial"/>
                <a:cs typeface="Arial"/>
              </a:rPr>
              <a:t>Hawley JA, </a:t>
            </a:r>
            <a:r>
              <a:rPr lang="en-US" i="1" dirty="0" err="1">
                <a:solidFill>
                  <a:srgbClr val="000000"/>
                </a:solidFill>
                <a:latin typeface="Arial"/>
                <a:cs typeface="Arial"/>
              </a:rPr>
              <a:t>Holloszy</a:t>
            </a:r>
            <a:r>
              <a:rPr lang="en-US" i="1" dirty="0">
                <a:solidFill>
                  <a:srgbClr val="000000"/>
                </a:solidFill>
                <a:latin typeface="Arial"/>
                <a:cs typeface="Arial"/>
              </a:rPr>
              <a:t> JO: </a:t>
            </a:r>
            <a:r>
              <a:rPr lang="en-US" i="1" dirty="0" err="1">
                <a:solidFill>
                  <a:srgbClr val="000000"/>
                </a:solidFill>
                <a:latin typeface="Arial"/>
                <a:cs typeface="Arial"/>
              </a:rPr>
              <a:t>Nutr</a:t>
            </a:r>
            <a:r>
              <a:rPr lang="en-US" i="1" dirty="0">
                <a:solidFill>
                  <a:srgbClr val="000000"/>
                </a:solidFill>
                <a:latin typeface="Arial"/>
                <a:cs typeface="Arial"/>
              </a:rPr>
              <a:t> Rev 2009 Mar</a:t>
            </a:r>
            <a:r>
              <a:rPr lang="en-US" i="1" dirty="0" smtClean="0">
                <a:solidFill>
                  <a:srgbClr val="000000"/>
                </a:solidFill>
                <a:latin typeface="Arial"/>
                <a:cs typeface="Arial"/>
              </a:rPr>
              <a:t>; 67(</a:t>
            </a:r>
            <a:r>
              <a:rPr lang="en-US" i="1" dirty="0">
                <a:solidFill>
                  <a:srgbClr val="000000"/>
                </a:solidFill>
                <a:latin typeface="Arial"/>
                <a:cs typeface="Arial"/>
              </a:rPr>
              <a:t>3</a:t>
            </a:r>
            <a:r>
              <a:rPr lang="en-US" i="1" dirty="0" smtClean="0">
                <a:solidFill>
                  <a:srgbClr val="000000"/>
                </a:solidFill>
                <a:latin typeface="Arial"/>
                <a:cs typeface="Arial"/>
              </a:rPr>
              <a:t>): 172</a:t>
            </a:r>
            <a:r>
              <a:rPr lang="en-US" i="1" dirty="0">
                <a:solidFill>
                  <a:srgbClr val="000000"/>
                </a:solidFill>
                <a:latin typeface="Arial"/>
                <a:cs typeface="Arial"/>
              </a:rPr>
              <a:t>-8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srcRect/>
          <a:stretch>
            <a:fillRect/>
          </a:stretch>
        </p:blipFill>
        <p:spPr bwMode="auto">
          <a:xfrm>
            <a:off x="4599782" y="6457420"/>
            <a:ext cx="4451350" cy="403225"/>
          </a:xfrm>
          <a:prstGeom prst="rect">
            <a:avLst/>
          </a:prstGeom>
          <a:noFill/>
          <a:ln w="9525">
            <a:noFill/>
            <a:miter lim="800000"/>
            <a:headEnd/>
            <a:tailEnd/>
          </a:ln>
          <a:effectLst/>
        </p:spPr>
      </p:pic>
      <p:pic>
        <p:nvPicPr>
          <p:cNvPr id="2" name="Picture 4"/>
          <p:cNvPicPr>
            <a:picLocks noChangeAspect="1" noChangeArrowheads="1"/>
          </p:cNvPicPr>
          <p:nvPr/>
        </p:nvPicPr>
        <p:blipFill>
          <a:blip r:embed="rId2" cstate="print"/>
          <a:srcRect/>
          <a:stretch>
            <a:fillRect/>
          </a:stretch>
        </p:blipFill>
        <p:spPr bwMode="auto">
          <a:xfrm>
            <a:off x="442230" y="390081"/>
            <a:ext cx="6048375" cy="6157912"/>
          </a:xfrm>
          <a:prstGeom prst="rect">
            <a:avLst/>
          </a:prstGeom>
          <a:noFill/>
          <a:ln w="9525">
            <a:noFill/>
            <a:miter lim="800000"/>
            <a:headEnd/>
            <a:tailEnd/>
          </a:ln>
          <a:effectLst/>
        </p:spPr>
      </p:pic>
      <p:pic>
        <p:nvPicPr>
          <p:cNvPr id="3" name="Imagen 2"/>
          <p:cNvPicPr>
            <a:picLocks noChangeAspect="1"/>
          </p:cNvPicPr>
          <p:nvPr/>
        </p:nvPicPr>
        <p:blipFill>
          <a:blip r:embed="rId3"/>
          <a:stretch>
            <a:fillRect/>
          </a:stretch>
        </p:blipFill>
        <p:spPr>
          <a:xfrm>
            <a:off x="6706926" y="390081"/>
            <a:ext cx="2088374" cy="2487276"/>
          </a:xfrm>
          <a:prstGeom prst="rect">
            <a:avLst/>
          </a:prstGeom>
        </p:spPr>
      </p:pic>
      <p:sp>
        <p:nvSpPr>
          <p:cNvPr id="5" name="Rectángulo 4"/>
          <p:cNvSpPr/>
          <p:nvPr/>
        </p:nvSpPr>
        <p:spPr>
          <a:xfrm>
            <a:off x="7298463" y="6138887"/>
            <a:ext cx="1752669" cy="369332"/>
          </a:xfrm>
          <a:prstGeom prst="rect">
            <a:avLst/>
          </a:prstGeom>
        </p:spPr>
        <p:txBody>
          <a:bodyPr wrap="none">
            <a:spAutoFit/>
          </a:bodyPr>
          <a:lstStyle/>
          <a:p>
            <a:pPr algn="r" defTabSz="910590" fontAlgn="base">
              <a:spcBef>
                <a:spcPct val="0"/>
              </a:spcBef>
              <a:spcAft>
                <a:spcPct val="0"/>
              </a:spcAft>
            </a:pPr>
            <a:r>
              <a:rPr lang="es-CO" i="1" dirty="0">
                <a:solidFill>
                  <a:srgbClr val="000000"/>
                </a:solidFill>
                <a:latin typeface="Arial" pitchFamily="34" charset="0"/>
                <a:cs typeface="Arial" pitchFamily="34" charset="0"/>
              </a:rPr>
              <a:t>Lee I Min et </a:t>
            </a:r>
            <a:r>
              <a:rPr lang="es-CO" i="1" dirty="0" smtClean="0">
                <a:solidFill>
                  <a:srgbClr val="000000"/>
                </a:solidFill>
                <a:latin typeface="Arial" pitchFamily="34" charset="0"/>
                <a:cs typeface="Arial" pitchFamily="34" charset="0"/>
              </a:rPr>
              <a:t>al.</a:t>
            </a:r>
            <a:endParaRPr lang="es-CO" i="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3" y="643136"/>
            <a:ext cx="7674629" cy="5813201"/>
          </a:xfrm>
          <a:prstGeom prst="rect">
            <a:avLst/>
          </a:prstGeom>
          <a:noFill/>
          <a:ln>
            <a:noFill/>
          </a:ln>
        </p:spPr>
      </p:pic>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21" y="105327"/>
            <a:ext cx="6867091" cy="412242"/>
          </a:xfrm>
          <a:prstGeom prst="rect">
            <a:avLst/>
          </a:prstGeom>
          <a:noFill/>
          <a:ln>
            <a:noFill/>
          </a:ln>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296144" cy="394479"/>
          </a:xfrm>
          <a:prstGeom prst="rect">
            <a:avLst/>
          </a:prstGeom>
          <a:noFill/>
          <a:ln>
            <a:noFill/>
          </a:ln>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521068"/>
            <a:ext cx="5040560" cy="295601"/>
          </a:xfrm>
          <a:prstGeom prst="rect">
            <a:avLst/>
          </a:prstGeom>
          <a:noFill/>
          <a:ln>
            <a:noFill/>
          </a:ln>
        </p:spPr>
      </p:pic>
      <p:pic>
        <p:nvPicPr>
          <p:cNvPr id="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662" y="6541002"/>
            <a:ext cx="3647826" cy="255068"/>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000" y="1553882"/>
            <a:ext cx="9741647" cy="2614706"/>
          </a:xfrm>
          <a:prstGeom prst="rect">
            <a:avLst/>
          </a:prstGeom>
          <a:solidFill>
            <a:srgbClr val="44A1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1328658" y="1718235"/>
            <a:ext cx="6486684" cy="2215991"/>
          </a:xfrm>
          <a:prstGeom prst="rect">
            <a:avLst/>
          </a:prstGeom>
          <a:noFill/>
        </p:spPr>
        <p:txBody>
          <a:bodyPr wrap="none" rtlCol="0">
            <a:spAutoFit/>
          </a:bodyPr>
          <a:lstStyle/>
          <a:p>
            <a:pPr algn="ctr"/>
            <a:r>
              <a:rPr lang="es-ES" sz="13800" dirty="0" smtClean="0">
                <a:solidFill>
                  <a:schemeClr val="bg1"/>
                </a:solidFill>
                <a:latin typeface="Century Gothic"/>
                <a:cs typeface="Century Gothic"/>
              </a:rPr>
              <a:t>Riesgos</a:t>
            </a:r>
            <a:endParaRPr lang="es-ES" sz="13800"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4176" y="1991887"/>
            <a:ext cx="8237291" cy="4200125"/>
          </a:xfrm>
          <a:prstGeom prst="rect">
            <a:avLst/>
          </a:prstGeom>
        </p:spPr>
        <p:txBody>
          <a:bodyPr wrap="square">
            <a:spAutoFit/>
          </a:bodyPr>
          <a:lstStyle/>
          <a:p>
            <a:pPr marL="285750" indent="-285750">
              <a:lnSpc>
                <a:spcPct val="140000"/>
              </a:lnSpc>
              <a:buFont typeface="Arial"/>
              <a:buChar char="•"/>
            </a:pPr>
            <a:r>
              <a:rPr lang="es-ES" sz="2800" dirty="0">
                <a:latin typeface="Arial"/>
                <a:cs typeface="Arial"/>
              </a:rPr>
              <a:t>Lesiones en el sistema músculo – esquelético</a:t>
            </a:r>
            <a:endParaRPr lang="es-ES" sz="2800" dirty="0">
              <a:latin typeface="Arial"/>
              <a:cs typeface="Arial"/>
            </a:endParaRPr>
          </a:p>
          <a:p>
            <a:pPr marL="914400" lvl="1" indent="-457200">
              <a:lnSpc>
                <a:spcPct val="140000"/>
              </a:lnSpc>
              <a:buFont typeface="Wingdings" charset="2"/>
              <a:buChar char="§"/>
            </a:pPr>
            <a:r>
              <a:rPr lang="es-ES" sz="2400" dirty="0" smtClean="0">
                <a:latin typeface="Arial"/>
                <a:cs typeface="Arial"/>
              </a:rPr>
              <a:t>Dolor muscular</a:t>
            </a:r>
            <a:endParaRPr lang="es-ES" sz="2400" dirty="0">
              <a:latin typeface="Arial"/>
              <a:cs typeface="Arial"/>
            </a:endParaRPr>
          </a:p>
          <a:p>
            <a:pPr marL="285750" indent="-285750">
              <a:lnSpc>
                <a:spcPct val="140000"/>
              </a:lnSpc>
              <a:buFont typeface="Arial"/>
              <a:buChar char="•"/>
            </a:pPr>
            <a:r>
              <a:rPr lang="es-ES" sz="2800" dirty="0" smtClean="0">
                <a:latin typeface="Arial"/>
                <a:cs typeface="Arial"/>
              </a:rPr>
              <a:t>Deshidratación </a:t>
            </a:r>
            <a:endParaRPr lang="es-ES" sz="2800" dirty="0">
              <a:latin typeface="Arial"/>
              <a:cs typeface="Arial"/>
            </a:endParaRPr>
          </a:p>
          <a:p>
            <a:pPr marL="285750" indent="-285750">
              <a:lnSpc>
                <a:spcPct val="140000"/>
              </a:lnSpc>
              <a:buFont typeface="Arial"/>
              <a:buChar char="•"/>
            </a:pPr>
            <a:r>
              <a:rPr lang="es-ES" sz="2800" dirty="0" smtClean="0">
                <a:latin typeface="Arial"/>
                <a:cs typeface="Arial"/>
              </a:rPr>
              <a:t>Sobre</a:t>
            </a:r>
            <a:r>
              <a:rPr lang="es-ES" sz="2800" dirty="0">
                <a:latin typeface="Arial"/>
                <a:cs typeface="Arial"/>
              </a:rPr>
              <a:t>-entrenamiento </a:t>
            </a:r>
            <a:endParaRPr lang="es-ES" sz="2800" dirty="0">
              <a:latin typeface="Arial"/>
              <a:cs typeface="Arial"/>
            </a:endParaRPr>
          </a:p>
          <a:p>
            <a:pPr marL="285750" indent="-285750">
              <a:lnSpc>
                <a:spcPct val="140000"/>
              </a:lnSpc>
              <a:buFont typeface="Arial"/>
              <a:buChar char="•"/>
            </a:pPr>
            <a:r>
              <a:rPr lang="es-ES" sz="2800" dirty="0" smtClean="0">
                <a:latin typeface="Arial"/>
                <a:cs typeface="Arial"/>
              </a:rPr>
              <a:t>Triada </a:t>
            </a:r>
            <a:r>
              <a:rPr lang="es-ES" sz="2800" dirty="0">
                <a:latin typeface="Arial"/>
                <a:cs typeface="Arial"/>
              </a:rPr>
              <a:t>de la mujer atleta </a:t>
            </a:r>
            <a:endParaRPr lang="es-ES" sz="2800" dirty="0">
              <a:latin typeface="Arial"/>
              <a:cs typeface="Arial"/>
            </a:endParaRPr>
          </a:p>
          <a:p>
            <a:pPr marL="285750" indent="-285750">
              <a:lnSpc>
                <a:spcPct val="140000"/>
              </a:lnSpc>
              <a:buFont typeface="Arial"/>
              <a:buChar char="•"/>
            </a:pPr>
            <a:r>
              <a:rPr lang="es-ES" sz="2800" dirty="0" smtClean="0">
                <a:latin typeface="Arial"/>
                <a:cs typeface="Arial"/>
              </a:rPr>
              <a:t>Infarto </a:t>
            </a:r>
            <a:r>
              <a:rPr lang="es-ES" sz="2800" dirty="0">
                <a:latin typeface="Arial"/>
                <a:cs typeface="Arial"/>
              </a:rPr>
              <a:t>agudo del miocardio </a:t>
            </a:r>
            <a:endParaRPr lang="es-ES" sz="2800" dirty="0">
              <a:latin typeface="Arial"/>
              <a:cs typeface="Arial"/>
            </a:endParaRPr>
          </a:p>
          <a:p>
            <a:pPr marL="285750" indent="-285750">
              <a:lnSpc>
                <a:spcPct val="140000"/>
              </a:lnSpc>
              <a:buFont typeface="Arial"/>
              <a:buChar char="•"/>
            </a:pPr>
            <a:r>
              <a:rPr lang="es-ES" sz="2800" dirty="0" smtClean="0">
                <a:latin typeface="Arial"/>
                <a:cs typeface="Arial"/>
              </a:rPr>
              <a:t>Muerte </a:t>
            </a:r>
            <a:r>
              <a:rPr lang="es-ES" sz="2800" dirty="0">
                <a:latin typeface="Arial"/>
                <a:cs typeface="Arial"/>
              </a:rPr>
              <a:t>súbita  </a:t>
            </a:r>
          </a:p>
        </p:txBody>
      </p:sp>
      <p:pic>
        <p:nvPicPr>
          <p:cNvPr id="4" name="Imagen 3" descr="triangulo.png"/>
          <p:cNvPicPr>
            <a:picLocks noChangeAspect="1"/>
          </p:cNvPicPr>
          <p:nvPr/>
        </p:nvPicPr>
        <p:blipFill rotWithShape="1">
          <a:blip r:embed="rId1">
            <a:extLst>
              <a:ext uri="{28A0092B-C50C-407E-A947-70E740481C1C}">
                <a14:useLocalDpi xmlns:a14="http://schemas.microsoft.com/office/drawing/2010/main" val="0"/>
              </a:ext>
            </a:extLst>
          </a:blip>
          <a:srcRect b="91871"/>
          <a:stretch>
            <a:fillRect/>
          </a:stretch>
        </p:blipFill>
        <p:spPr>
          <a:xfrm>
            <a:off x="-36512" y="476673"/>
            <a:ext cx="7554912" cy="993718"/>
          </a:xfrm>
          <a:prstGeom prst="rect">
            <a:avLst/>
          </a:prstGeom>
        </p:spPr>
      </p:pic>
      <p:sp>
        <p:nvSpPr>
          <p:cNvPr id="5" name="CuadroTexto 4"/>
          <p:cNvSpPr txBox="1"/>
          <p:nvPr/>
        </p:nvSpPr>
        <p:spPr>
          <a:xfrm>
            <a:off x="77914" y="599479"/>
            <a:ext cx="6809577" cy="707886"/>
          </a:xfrm>
          <a:prstGeom prst="rect">
            <a:avLst/>
          </a:prstGeom>
          <a:noFill/>
        </p:spPr>
        <p:txBody>
          <a:bodyPr wrap="none" rtlCol="0">
            <a:spAutoFit/>
          </a:bodyPr>
          <a:lstStyle/>
          <a:p>
            <a:r>
              <a:rPr lang="es-ES" sz="4000" dirty="0">
                <a:solidFill>
                  <a:schemeClr val="bg1"/>
                </a:solidFill>
                <a:latin typeface="Century Gothic"/>
                <a:cs typeface="Century Gothic"/>
              </a:rPr>
              <a:t>Aumento de la intensidad: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A138"/>
        </a:solidFill>
        <a:effectLst/>
      </p:bgPr>
    </p:bg>
    <p:spTree>
      <p:nvGrpSpPr>
        <p:cNvPr id="1" name=""/>
        <p:cNvGrpSpPr/>
        <p:nvPr/>
      </p:nvGrpSpPr>
      <p:grpSpPr>
        <a:xfrm>
          <a:off x="0" y="0"/>
          <a:ext cx="0" cy="0"/>
          <a:chOff x="0" y="0"/>
          <a:chExt cx="0" cy="0"/>
        </a:xfrm>
      </p:grpSpPr>
      <p:sp>
        <p:nvSpPr>
          <p:cNvPr id="7" name="6 CuadroTexto"/>
          <p:cNvSpPr txBox="1"/>
          <p:nvPr/>
        </p:nvSpPr>
        <p:spPr>
          <a:xfrm>
            <a:off x="465667" y="1267886"/>
            <a:ext cx="8212667" cy="4371966"/>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lnSpc>
                <a:spcPct val="130000"/>
              </a:lnSpc>
            </a:pPr>
            <a:r>
              <a:rPr lang="es-CO" sz="5400" dirty="0">
                <a:solidFill>
                  <a:prstClr val="white"/>
                </a:solidFill>
                <a:latin typeface="Century Gothic"/>
                <a:cs typeface="Century Gothic"/>
              </a:rPr>
              <a:t>Los </a:t>
            </a:r>
            <a:r>
              <a:rPr lang="es-CO" sz="5400" b="1" dirty="0">
                <a:solidFill>
                  <a:prstClr val="white"/>
                </a:solidFill>
                <a:latin typeface="Century Gothic"/>
                <a:cs typeface="Century Gothic"/>
              </a:rPr>
              <a:t>beneficios de la actividad física son </a:t>
            </a:r>
            <a:r>
              <a:rPr lang="es-CO" sz="5400" b="1" dirty="0" smtClean="0">
                <a:solidFill>
                  <a:prstClr val="white"/>
                </a:solidFill>
                <a:latin typeface="Century Gothic"/>
                <a:cs typeface="Century Gothic"/>
              </a:rPr>
              <a:t>mucho mayores</a:t>
            </a:r>
            <a:endParaRPr lang="es-CO" sz="5400" b="1" dirty="0" smtClean="0">
              <a:solidFill>
                <a:prstClr val="white"/>
              </a:solidFill>
              <a:latin typeface="Century Gothic"/>
              <a:cs typeface="Century Gothic"/>
            </a:endParaRPr>
          </a:p>
          <a:p>
            <a:pPr algn="ctr" defTabSz="914400">
              <a:lnSpc>
                <a:spcPct val="130000"/>
              </a:lnSpc>
            </a:pPr>
            <a:r>
              <a:rPr lang="es-CO" sz="5400" dirty="0" smtClean="0">
                <a:solidFill>
                  <a:prstClr val="white"/>
                </a:solidFill>
                <a:latin typeface="Century Gothic"/>
                <a:cs typeface="Century Gothic"/>
              </a:rPr>
              <a:t>que </a:t>
            </a:r>
            <a:r>
              <a:rPr lang="es-CO" sz="5400" dirty="0">
                <a:solidFill>
                  <a:prstClr val="white"/>
                </a:solidFill>
                <a:latin typeface="Century Gothic"/>
                <a:cs typeface="Century Gothic"/>
              </a:rPr>
              <a:t>los </a:t>
            </a:r>
            <a:r>
              <a:rPr lang="es-CO" sz="5400" dirty="0" smtClean="0">
                <a:solidFill>
                  <a:prstClr val="white"/>
                </a:solidFill>
                <a:latin typeface="Century Gothic"/>
                <a:cs typeface="Century Gothic"/>
              </a:rPr>
              <a:t>riesgos.</a:t>
            </a:r>
          </a:p>
        </p:txBody>
      </p:sp>
      <p:sp>
        <p:nvSpPr>
          <p:cNvPr id="12" name="Triángulo rectángulo 11"/>
          <p:cNvSpPr/>
          <p:nvPr/>
        </p:nvSpPr>
        <p:spPr>
          <a:xfrm rot="5400000">
            <a:off x="-271534" y="271539"/>
            <a:ext cx="1422399" cy="87933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latin typeface="Calibri"/>
            </a:endParaRPr>
          </a:p>
        </p:txBody>
      </p:sp>
      <p:sp>
        <p:nvSpPr>
          <p:cNvPr id="8" name="Triángulo rectángulo 7"/>
          <p:cNvSpPr/>
          <p:nvPr/>
        </p:nvSpPr>
        <p:spPr>
          <a:xfrm rot="16200000">
            <a:off x="6691699" y="4433059"/>
            <a:ext cx="2940336" cy="196426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latin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riangulo.png"/>
          <p:cNvPicPr>
            <a:picLocks noChangeAspect="1"/>
          </p:cNvPicPr>
          <p:nvPr/>
        </p:nvPicPr>
        <p:blipFill rotWithShape="1">
          <a:blip r:embed="rId1">
            <a:extLst>
              <a:ext uri="{28A0092B-C50C-407E-A947-70E740481C1C}">
                <a14:useLocalDpi xmlns:a14="http://schemas.microsoft.com/office/drawing/2010/main" val="0"/>
              </a:ext>
            </a:extLst>
          </a:blip>
          <a:srcRect b="86008"/>
          <a:stretch>
            <a:fillRect/>
          </a:stretch>
        </p:blipFill>
        <p:spPr>
          <a:xfrm>
            <a:off x="-36512" y="476672"/>
            <a:ext cx="4238145" cy="959556"/>
          </a:xfrm>
          <a:prstGeom prst="rect">
            <a:avLst/>
          </a:prstGeom>
        </p:spPr>
      </p:pic>
      <p:sp>
        <p:nvSpPr>
          <p:cNvPr id="4" name="CuadroTexto 3"/>
          <p:cNvSpPr txBox="1"/>
          <p:nvPr/>
        </p:nvSpPr>
        <p:spPr>
          <a:xfrm>
            <a:off x="565511" y="548680"/>
            <a:ext cx="2705363" cy="769441"/>
          </a:xfrm>
          <a:prstGeom prst="rect">
            <a:avLst/>
          </a:prstGeom>
          <a:noFill/>
        </p:spPr>
        <p:txBody>
          <a:bodyPr wrap="none" rtlCol="0">
            <a:spAutoFit/>
          </a:bodyPr>
          <a:lstStyle/>
          <a:p>
            <a:r>
              <a:rPr lang="es-ES" sz="4400" dirty="0" smtClean="0">
                <a:solidFill>
                  <a:schemeClr val="bg1"/>
                </a:solidFill>
                <a:latin typeface="Century Gothic"/>
                <a:cs typeface="Century Gothic"/>
              </a:rPr>
              <a:t>TAMIZAJE</a:t>
            </a:r>
          </a:p>
        </p:txBody>
      </p:sp>
      <p:sp>
        <p:nvSpPr>
          <p:cNvPr id="5" name="Rectángulo 4"/>
          <p:cNvSpPr/>
          <p:nvPr/>
        </p:nvSpPr>
        <p:spPr>
          <a:xfrm>
            <a:off x="4237919" y="404664"/>
            <a:ext cx="4662264" cy="990015"/>
          </a:xfrm>
          <a:prstGeom prst="rect">
            <a:avLst/>
          </a:prstGeom>
        </p:spPr>
        <p:txBody>
          <a:bodyPr wrap="square">
            <a:spAutoFit/>
          </a:bodyPr>
          <a:lstStyle/>
          <a:p>
            <a:pPr>
              <a:lnSpc>
                <a:spcPct val="150000"/>
              </a:lnSpc>
            </a:pPr>
            <a:r>
              <a:rPr lang="es-CO" sz="2000" dirty="0" smtClean="0">
                <a:solidFill>
                  <a:srgbClr val="44A138"/>
                </a:solidFill>
                <a:latin typeface="Century Gothic"/>
                <a:cs typeface="Century Gothic"/>
              </a:rPr>
              <a:t>   Evaluación </a:t>
            </a:r>
            <a:r>
              <a:rPr lang="es-CO" sz="2000" dirty="0">
                <a:solidFill>
                  <a:srgbClr val="44A138"/>
                </a:solidFill>
                <a:latin typeface="Century Gothic"/>
                <a:cs typeface="Century Gothic"/>
              </a:rPr>
              <a:t>del riesgo para iniciar un programa de </a:t>
            </a:r>
            <a:r>
              <a:rPr lang="es-CO" sz="2000" dirty="0" smtClean="0">
                <a:solidFill>
                  <a:srgbClr val="44A138"/>
                </a:solidFill>
                <a:latin typeface="Century Gothic"/>
                <a:cs typeface="Century Gothic"/>
              </a:rPr>
              <a:t>Actividad Física</a:t>
            </a:r>
            <a:endParaRPr lang="es-CO" sz="2000" dirty="0">
              <a:solidFill>
                <a:srgbClr val="44A138"/>
              </a:solidFill>
              <a:latin typeface="Century Gothic"/>
              <a:cs typeface="Century Gothic"/>
            </a:endParaRPr>
          </a:p>
        </p:txBody>
      </p:sp>
      <p:sp>
        <p:nvSpPr>
          <p:cNvPr id="6" name="CuadroTexto 5"/>
          <p:cNvSpPr txBox="1"/>
          <p:nvPr/>
        </p:nvSpPr>
        <p:spPr>
          <a:xfrm>
            <a:off x="179512" y="2636912"/>
            <a:ext cx="3816424" cy="1817934"/>
          </a:xfrm>
          <a:prstGeom prst="rect">
            <a:avLst/>
          </a:prstGeom>
          <a:noFill/>
        </p:spPr>
        <p:txBody>
          <a:bodyPr wrap="square" numCol="1" rtlCol="0">
            <a:spAutoFit/>
          </a:bodyPr>
          <a:lstStyle/>
          <a:p>
            <a:pPr marL="342900" indent="-342900">
              <a:lnSpc>
                <a:spcPct val="120000"/>
              </a:lnSpc>
              <a:buFont typeface="+mj-lt"/>
              <a:buAutoNum type="alphaLcPeriod"/>
            </a:pPr>
            <a:r>
              <a:rPr lang="es-ES" sz="2000" i="1" dirty="0" smtClean="0">
                <a:latin typeface="Arial"/>
                <a:cs typeface="Arial"/>
              </a:rPr>
              <a:t>Contraindicaciones médicas</a:t>
            </a:r>
            <a:endParaRPr lang="es-ES" sz="2000" i="1" dirty="0" smtClean="0">
              <a:latin typeface="Arial"/>
              <a:cs typeface="Arial"/>
            </a:endParaRPr>
          </a:p>
          <a:p>
            <a:pPr marL="742950" lvl="1" indent="-285750">
              <a:lnSpc>
                <a:spcPct val="120000"/>
              </a:lnSpc>
              <a:buFont typeface="Arial"/>
              <a:buChar char="•"/>
            </a:pPr>
            <a:r>
              <a:rPr lang="es-ES" dirty="0" smtClean="0">
                <a:latin typeface="Arial"/>
                <a:cs typeface="Arial"/>
              </a:rPr>
              <a:t>HTA </a:t>
            </a:r>
            <a:r>
              <a:rPr lang="es-ES" dirty="0">
                <a:latin typeface="Arial"/>
                <a:cs typeface="Arial"/>
              </a:rPr>
              <a:t>no controlada?</a:t>
            </a:r>
            <a:endParaRPr lang="es-ES" dirty="0">
              <a:latin typeface="Arial"/>
              <a:cs typeface="Arial"/>
            </a:endParaRPr>
          </a:p>
          <a:p>
            <a:pPr marL="742950" lvl="1" indent="-285750">
              <a:lnSpc>
                <a:spcPct val="120000"/>
              </a:lnSpc>
              <a:buFont typeface="Arial"/>
              <a:buChar char="•"/>
            </a:pPr>
            <a:r>
              <a:rPr lang="es-ES" dirty="0">
                <a:latin typeface="Arial"/>
                <a:cs typeface="Arial"/>
              </a:rPr>
              <a:t>Hiperglicemia?</a:t>
            </a:r>
            <a:endParaRPr lang="es-ES" dirty="0">
              <a:latin typeface="Arial"/>
              <a:cs typeface="Arial"/>
            </a:endParaRPr>
          </a:p>
          <a:p>
            <a:pPr marL="742950" lvl="1" indent="-285750">
              <a:lnSpc>
                <a:spcPct val="120000"/>
              </a:lnSpc>
              <a:buFont typeface="Arial"/>
              <a:buChar char="•"/>
            </a:pPr>
            <a:r>
              <a:rPr lang="es-ES" dirty="0">
                <a:latin typeface="Arial"/>
                <a:cs typeface="Arial"/>
              </a:rPr>
              <a:t>Dolor articular</a:t>
            </a:r>
            <a:r>
              <a:rPr lang="es-ES" dirty="0" smtClean="0">
                <a:latin typeface="Arial"/>
                <a:cs typeface="Arial"/>
              </a:rPr>
              <a:t>?</a:t>
            </a:r>
            <a:endParaRPr lang="es-ES" dirty="0" smtClean="0">
              <a:latin typeface="Arial"/>
              <a:cs typeface="Arial"/>
            </a:endParaRPr>
          </a:p>
          <a:p>
            <a:pPr marL="1200150" lvl="2" indent="-285750">
              <a:lnSpc>
                <a:spcPct val="120000"/>
              </a:lnSpc>
              <a:buFont typeface="Arial"/>
              <a:buChar char="•"/>
            </a:pPr>
            <a:endParaRPr lang="es-ES" sz="2000" dirty="0">
              <a:latin typeface="Arial"/>
              <a:cs typeface="Arial"/>
            </a:endParaRPr>
          </a:p>
        </p:txBody>
      </p:sp>
      <p:sp>
        <p:nvSpPr>
          <p:cNvPr id="7" name="Rectángulo 6"/>
          <p:cNvSpPr/>
          <p:nvPr/>
        </p:nvSpPr>
        <p:spPr>
          <a:xfrm>
            <a:off x="323528" y="2060848"/>
            <a:ext cx="3791272" cy="461665"/>
          </a:xfrm>
          <a:prstGeom prst="rect">
            <a:avLst/>
          </a:prstGeom>
        </p:spPr>
        <p:txBody>
          <a:bodyPr wrap="none">
            <a:spAutoFit/>
          </a:bodyPr>
          <a:lstStyle/>
          <a:p>
            <a:r>
              <a:rPr lang="es-ES" sz="2400" b="1" dirty="0">
                <a:solidFill>
                  <a:srgbClr val="1A2B7A"/>
                </a:solidFill>
                <a:latin typeface="Century Gothic"/>
                <a:cs typeface="Century Gothic"/>
              </a:rPr>
              <a:t>El objetivo es identificar:</a:t>
            </a:r>
          </a:p>
        </p:txBody>
      </p:sp>
      <p:sp>
        <p:nvSpPr>
          <p:cNvPr id="8" name="Rectángulo 7"/>
          <p:cNvSpPr/>
          <p:nvPr/>
        </p:nvSpPr>
        <p:spPr>
          <a:xfrm>
            <a:off x="4450456" y="2636912"/>
            <a:ext cx="4680520" cy="1782026"/>
          </a:xfrm>
          <a:prstGeom prst="rect">
            <a:avLst/>
          </a:prstGeom>
        </p:spPr>
        <p:txBody>
          <a:bodyPr wrap="square">
            <a:spAutoFit/>
          </a:bodyPr>
          <a:lstStyle/>
          <a:p>
            <a:pPr marL="342900" indent="-342900">
              <a:lnSpc>
                <a:spcPct val="120000"/>
              </a:lnSpc>
              <a:buFont typeface="+mj-lt"/>
              <a:buAutoNum type="alphaLcPeriod" startAt="2"/>
            </a:pPr>
            <a:r>
              <a:rPr lang="es-ES" sz="2000" i="1" dirty="0" smtClean="0">
                <a:latin typeface="Arial"/>
                <a:cs typeface="Arial"/>
              </a:rPr>
              <a:t>Condiciones </a:t>
            </a:r>
            <a:r>
              <a:rPr lang="es-ES" sz="2000" i="1" dirty="0">
                <a:latin typeface="Arial"/>
                <a:cs typeface="Arial"/>
              </a:rPr>
              <a:t>Especiales</a:t>
            </a:r>
            <a:endParaRPr lang="es-ES" sz="2000" i="1" dirty="0">
              <a:latin typeface="Arial"/>
              <a:cs typeface="Arial"/>
            </a:endParaRPr>
          </a:p>
          <a:p>
            <a:pPr marL="800100" lvl="1" indent="-342900">
              <a:lnSpc>
                <a:spcPct val="120000"/>
              </a:lnSpc>
              <a:buFont typeface="Arial"/>
              <a:buChar char="•"/>
            </a:pPr>
            <a:r>
              <a:rPr lang="es-ES" dirty="0">
                <a:latin typeface="Arial"/>
                <a:cs typeface="Arial"/>
              </a:rPr>
              <a:t>Necesidad de valoración especializada </a:t>
            </a:r>
            <a:endParaRPr lang="es-ES" dirty="0">
              <a:latin typeface="Arial"/>
              <a:cs typeface="Arial"/>
            </a:endParaRPr>
          </a:p>
          <a:p>
            <a:pPr marL="800100" lvl="1" indent="-342900">
              <a:lnSpc>
                <a:spcPct val="120000"/>
              </a:lnSpc>
              <a:buFont typeface="Arial"/>
              <a:buChar char="•"/>
            </a:pPr>
            <a:r>
              <a:rPr lang="es-ES" dirty="0">
                <a:latin typeface="Arial"/>
                <a:cs typeface="Arial"/>
              </a:rPr>
              <a:t>Supervisión </a:t>
            </a:r>
            <a:endParaRPr lang="es-ES" dirty="0">
              <a:latin typeface="Arial"/>
              <a:cs typeface="Arial"/>
            </a:endParaRPr>
          </a:p>
          <a:p>
            <a:pPr marL="800100" lvl="1" indent="-342900">
              <a:lnSpc>
                <a:spcPct val="120000"/>
              </a:lnSpc>
              <a:buFont typeface="Arial"/>
              <a:buChar char="•"/>
            </a:pPr>
            <a:r>
              <a:rPr lang="es-ES" dirty="0">
                <a:latin typeface="Arial"/>
                <a:cs typeface="Arial"/>
              </a:rPr>
              <a:t>Evaluación del impacto terapéutico</a:t>
            </a:r>
          </a:p>
        </p:txBody>
      </p:sp>
      <p:sp>
        <p:nvSpPr>
          <p:cNvPr id="9" name="Rectángulo 8"/>
          <p:cNvSpPr/>
          <p:nvPr/>
        </p:nvSpPr>
        <p:spPr>
          <a:xfrm>
            <a:off x="467544" y="4725144"/>
            <a:ext cx="3945611" cy="461665"/>
          </a:xfrm>
          <a:prstGeom prst="rect">
            <a:avLst/>
          </a:prstGeom>
        </p:spPr>
        <p:txBody>
          <a:bodyPr wrap="none">
            <a:spAutoFit/>
          </a:bodyPr>
          <a:lstStyle/>
          <a:p>
            <a:r>
              <a:rPr lang="es-ES" sz="2400" b="1" dirty="0" smtClean="0">
                <a:solidFill>
                  <a:srgbClr val="1A2B7A"/>
                </a:solidFill>
                <a:latin typeface="Century Gothic"/>
                <a:cs typeface="Century Gothic"/>
              </a:rPr>
              <a:t>Dos métodos principales:</a:t>
            </a:r>
            <a:endParaRPr lang="es-ES" sz="2400" b="1" dirty="0">
              <a:solidFill>
                <a:srgbClr val="1A2B7A"/>
              </a:solidFill>
              <a:latin typeface="Century Gothic"/>
              <a:cs typeface="Century Gothic"/>
            </a:endParaRPr>
          </a:p>
        </p:txBody>
      </p:sp>
      <p:sp>
        <p:nvSpPr>
          <p:cNvPr id="10" name="Rectángulo 9"/>
          <p:cNvSpPr/>
          <p:nvPr/>
        </p:nvSpPr>
        <p:spPr>
          <a:xfrm>
            <a:off x="251520" y="5413286"/>
            <a:ext cx="4361866" cy="400110"/>
          </a:xfrm>
          <a:prstGeom prst="rect">
            <a:avLst/>
          </a:prstGeom>
        </p:spPr>
        <p:txBody>
          <a:bodyPr wrap="none">
            <a:spAutoFit/>
          </a:bodyPr>
          <a:lstStyle/>
          <a:p>
            <a:r>
              <a:rPr lang="es-ES" sz="2000" b="1" dirty="0" smtClean="0">
                <a:latin typeface="Arial"/>
                <a:cs typeface="Arial"/>
              </a:rPr>
              <a:t>1. </a:t>
            </a:r>
            <a:r>
              <a:rPr lang="es-ES" sz="2000" dirty="0" smtClean="0">
                <a:latin typeface="Arial"/>
                <a:cs typeface="Arial"/>
              </a:rPr>
              <a:t>Cuestionarios </a:t>
            </a:r>
            <a:r>
              <a:rPr lang="es-ES" sz="2000" dirty="0">
                <a:latin typeface="Arial"/>
                <a:cs typeface="Arial"/>
              </a:rPr>
              <a:t>de </a:t>
            </a:r>
            <a:r>
              <a:rPr lang="es-ES" sz="2000" dirty="0" smtClean="0">
                <a:latin typeface="Arial"/>
                <a:cs typeface="Arial"/>
              </a:rPr>
              <a:t>pre-participación</a:t>
            </a:r>
            <a:endParaRPr lang="es-ES" sz="2000" dirty="0">
              <a:latin typeface="Arial"/>
              <a:cs typeface="Arial"/>
            </a:endParaRPr>
          </a:p>
        </p:txBody>
      </p:sp>
      <p:sp>
        <p:nvSpPr>
          <p:cNvPr id="12" name="Rectángulo 11"/>
          <p:cNvSpPr/>
          <p:nvPr/>
        </p:nvSpPr>
        <p:spPr>
          <a:xfrm>
            <a:off x="4716016" y="5413286"/>
            <a:ext cx="3777396" cy="400110"/>
          </a:xfrm>
          <a:prstGeom prst="rect">
            <a:avLst/>
          </a:prstGeom>
        </p:spPr>
        <p:txBody>
          <a:bodyPr wrap="none">
            <a:spAutoFit/>
          </a:bodyPr>
          <a:lstStyle/>
          <a:p>
            <a:r>
              <a:rPr lang="es-ES" sz="2000" b="1" dirty="0" smtClean="0">
                <a:latin typeface="Arial"/>
                <a:cs typeface="Arial"/>
              </a:rPr>
              <a:t>2. </a:t>
            </a:r>
            <a:r>
              <a:rPr lang="es-ES" sz="2000" dirty="0" smtClean="0">
                <a:latin typeface="Arial"/>
                <a:cs typeface="Arial"/>
              </a:rPr>
              <a:t>Evaluación de historia clínica </a:t>
            </a:r>
            <a:endParaRPr lang="es-ES" sz="20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79512" y="2204866"/>
            <a:ext cx="2592288" cy="2376262"/>
          </a:xfrm>
          <a:prstGeom prst="rect">
            <a:avLst/>
          </a:prstGeom>
          <a:solidFill>
            <a:srgbClr val="B0D9FF">
              <a:alpha val="23000"/>
            </a:srgb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2" name="Rectángulo 31"/>
          <p:cNvSpPr/>
          <p:nvPr/>
        </p:nvSpPr>
        <p:spPr>
          <a:xfrm>
            <a:off x="7112438" y="5949280"/>
            <a:ext cx="1800200" cy="432048"/>
          </a:xfrm>
          <a:prstGeom prst="rect">
            <a:avLst/>
          </a:prstGeom>
          <a:solidFill>
            <a:srgbClr val="A5FF5E">
              <a:alpha val="31000"/>
            </a:srgb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1" name="Rectángulo 30"/>
          <p:cNvSpPr/>
          <p:nvPr/>
        </p:nvSpPr>
        <p:spPr>
          <a:xfrm>
            <a:off x="3216506" y="5545454"/>
            <a:ext cx="2664296" cy="432048"/>
          </a:xfrm>
          <a:prstGeom prst="rect">
            <a:avLst/>
          </a:prstGeom>
          <a:solidFill>
            <a:srgbClr val="FF7D00"/>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0" name="Rectángulo 29"/>
          <p:cNvSpPr/>
          <p:nvPr/>
        </p:nvSpPr>
        <p:spPr>
          <a:xfrm>
            <a:off x="251520" y="5085184"/>
            <a:ext cx="1800200" cy="432048"/>
          </a:xfrm>
          <a:prstGeom prst="rect">
            <a:avLst/>
          </a:prstGeom>
          <a:solidFill>
            <a:srgbClr val="FF1B00"/>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0" name="Rectángulo 19"/>
          <p:cNvSpPr/>
          <p:nvPr/>
        </p:nvSpPr>
        <p:spPr>
          <a:xfrm>
            <a:off x="6228184" y="2204864"/>
            <a:ext cx="2808312" cy="2400267"/>
          </a:xfrm>
          <a:prstGeom prst="rect">
            <a:avLst/>
          </a:prstGeom>
          <a:solidFill>
            <a:srgbClr val="B0D9FF">
              <a:alpha val="23000"/>
            </a:srgb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Rectángulo 3"/>
          <p:cNvSpPr/>
          <p:nvPr/>
        </p:nvSpPr>
        <p:spPr>
          <a:xfrm>
            <a:off x="179512" y="2548642"/>
            <a:ext cx="2664296" cy="1600438"/>
          </a:xfrm>
          <a:prstGeom prst="rect">
            <a:avLst/>
          </a:prstGeom>
          <a:ln>
            <a:noFill/>
          </a:ln>
        </p:spPr>
        <p:txBody>
          <a:bodyPr wrap="square" numCol="1">
            <a:spAutoFit/>
          </a:bodyPr>
          <a:lstStyle/>
          <a:p>
            <a:pPr marL="285750" indent="-285750">
              <a:buFont typeface="Courier New"/>
              <a:buChar char="o"/>
            </a:pPr>
            <a:r>
              <a:rPr lang="es-ES" sz="1400" dirty="0" smtClean="0"/>
              <a:t>Enfermedad cardiovascular</a:t>
            </a:r>
            <a:endParaRPr lang="es-ES" sz="1400" dirty="0" smtClean="0"/>
          </a:p>
          <a:p>
            <a:pPr marL="285750" indent="-285750">
              <a:buFont typeface="Courier New"/>
              <a:buChar char="o"/>
            </a:pPr>
            <a:r>
              <a:rPr lang="es-ES" sz="1400" dirty="0"/>
              <a:t>E</a:t>
            </a:r>
            <a:r>
              <a:rPr lang="es-ES" sz="1400" dirty="0" smtClean="0"/>
              <a:t>nfermedad pulmonar</a:t>
            </a:r>
            <a:endParaRPr lang="es-ES" sz="1400" dirty="0" smtClean="0"/>
          </a:p>
          <a:p>
            <a:pPr marL="285750" indent="-285750">
              <a:buFont typeface="Courier New"/>
              <a:buChar char="o"/>
            </a:pPr>
            <a:r>
              <a:rPr lang="es-ES" sz="1400" dirty="0" smtClean="0"/>
              <a:t>Diabetes</a:t>
            </a:r>
            <a:endParaRPr lang="es-ES" sz="1400" dirty="0" smtClean="0"/>
          </a:p>
          <a:p>
            <a:pPr marL="285750" indent="-285750">
              <a:buFont typeface="Courier New"/>
              <a:buChar char="o"/>
            </a:pPr>
            <a:r>
              <a:rPr lang="es-ES" sz="1400" dirty="0" err="1" smtClean="0"/>
              <a:t>Hiper</a:t>
            </a:r>
            <a:r>
              <a:rPr lang="es-ES" sz="1400" dirty="0" smtClean="0"/>
              <a:t> </a:t>
            </a:r>
            <a:r>
              <a:rPr lang="es-ES" sz="1400" dirty="0"/>
              <a:t>o </a:t>
            </a:r>
            <a:r>
              <a:rPr lang="es-ES" sz="1400" dirty="0" smtClean="0"/>
              <a:t>hipotiroidismo</a:t>
            </a:r>
            <a:endParaRPr lang="es-ES" sz="1400" dirty="0" smtClean="0"/>
          </a:p>
          <a:p>
            <a:pPr marL="285750" indent="-285750">
              <a:buFont typeface="Courier New"/>
              <a:buChar char="o"/>
            </a:pPr>
            <a:r>
              <a:rPr lang="es-ES" sz="1400" dirty="0"/>
              <a:t>Enfermedad renal o hepática</a:t>
            </a:r>
            <a:endParaRPr lang="es-ES" sz="1400" dirty="0"/>
          </a:p>
          <a:p>
            <a:pPr marL="285750" indent="-285750">
              <a:buFont typeface="Courier New"/>
              <a:buChar char="o"/>
            </a:pPr>
            <a:r>
              <a:rPr lang="es-ES" sz="1400" dirty="0" smtClean="0"/>
              <a:t>Musculo-esquelético </a:t>
            </a:r>
            <a:endParaRPr lang="es-ES" sz="1400" dirty="0" smtClean="0"/>
          </a:p>
          <a:p>
            <a:pPr marL="285750" indent="-285750">
              <a:buFont typeface="Courier New"/>
              <a:buChar char="o"/>
            </a:pPr>
            <a:r>
              <a:rPr lang="es-ES" sz="1400" dirty="0" smtClean="0"/>
              <a:t>Otra </a:t>
            </a:r>
            <a:r>
              <a:rPr lang="es-ES" sz="1400" dirty="0"/>
              <a:t>enfermedad </a:t>
            </a:r>
            <a:r>
              <a:rPr lang="es-ES" sz="1400" dirty="0" smtClean="0"/>
              <a:t>limitante</a:t>
            </a:r>
          </a:p>
        </p:txBody>
      </p:sp>
      <p:pic>
        <p:nvPicPr>
          <p:cNvPr id="8" name="Imagen 7" descr="triangulo azul.png"/>
          <p:cNvPicPr>
            <a:picLocks noChangeAspect="1"/>
          </p:cNvPicPr>
          <p:nvPr/>
        </p:nvPicPr>
        <p:blipFill rotWithShape="1">
          <a:blip r:embed="rId1">
            <a:extLst>
              <a:ext uri="{28A0092B-C50C-407E-A947-70E740481C1C}">
                <a14:useLocalDpi xmlns:a14="http://schemas.microsoft.com/office/drawing/2010/main" val="0"/>
              </a:ext>
            </a:extLst>
          </a:blip>
          <a:srcRect l="-11" b="90954"/>
          <a:stretch>
            <a:fillRect/>
          </a:stretch>
        </p:blipFill>
        <p:spPr>
          <a:xfrm>
            <a:off x="-36514" y="62592"/>
            <a:ext cx="7752609" cy="1133003"/>
          </a:xfrm>
          <a:prstGeom prst="rect">
            <a:avLst/>
          </a:prstGeom>
        </p:spPr>
      </p:pic>
      <p:sp>
        <p:nvSpPr>
          <p:cNvPr id="7" name="CuadroTexto 6"/>
          <p:cNvSpPr txBox="1"/>
          <p:nvPr/>
        </p:nvSpPr>
        <p:spPr>
          <a:xfrm>
            <a:off x="117790" y="137502"/>
            <a:ext cx="6910544" cy="954107"/>
          </a:xfrm>
          <a:prstGeom prst="rect">
            <a:avLst/>
          </a:prstGeom>
          <a:noFill/>
        </p:spPr>
        <p:txBody>
          <a:bodyPr wrap="none" rtlCol="0">
            <a:spAutoFit/>
          </a:bodyPr>
          <a:lstStyle/>
          <a:p>
            <a:r>
              <a:rPr lang="es-ES" sz="2800" b="1" i="1" dirty="0" smtClean="0">
                <a:solidFill>
                  <a:srgbClr val="FFFFFF"/>
                </a:solidFill>
                <a:latin typeface="Century Gothic"/>
                <a:cs typeface="Century Gothic"/>
              </a:rPr>
              <a:t>método</a:t>
            </a:r>
            <a:r>
              <a:rPr lang="es-ES" sz="2800" i="1" dirty="0">
                <a:solidFill>
                  <a:srgbClr val="FFFFFF"/>
                </a:solidFill>
                <a:latin typeface="Century Gothic"/>
                <a:cs typeface="Century Gothic"/>
              </a:rPr>
              <a:t>2</a:t>
            </a:r>
            <a:endParaRPr lang="es-ES" sz="2800" i="1" dirty="0" smtClean="0">
              <a:solidFill>
                <a:srgbClr val="FFFFFF"/>
              </a:solidFill>
              <a:latin typeface="Century Gothic"/>
              <a:cs typeface="Century Gothic"/>
            </a:endParaRPr>
          </a:p>
          <a:p>
            <a:r>
              <a:rPr lang="es-ES" sz="2800" dirty="0" smtClean="0">
                <a:solidFill>
                  <a:srgbClr val="FFFFFF"/>
                </a:solidFill>
                <a:latin typeface="Century Gothic"/>
                <a:cs typeface="Century Gothic"/>
              </a:rPr>
              <a:t>Clasificación del riesgo cardiovascular</a:t>
            </a:r>
            <a:endParaRPr lang="es-ES" sz="2800" dirty="0">
              <a:solidFill>
                <a:srgbClr val="FFFFFF"/>
              </a:solidFill>
              <a:latin typeface="Century Gothic"/>
              <a:cs typeface="Century Gothic"/>
            </a:endParaRPr>
          </a:p>
        </p:txBody>
      </p:sp>
      <p:sp>
        <p:nvSpPr>
          <p:cNvPr id="3" name="Rectángulo 2"/>
          <p:cNvSpPr/>
          <p:nvPr/>
        </p:nvSpPr>
        <p:spPr>
          <a:xfrm>
            <a:off x="251520" y="1412776"/>
            <a:ext cx="2592288" cy="707886"/>
          </a:xfrm>
          <a:prstGeom prst="rect">
            <a:avLst/>
          </a:prstGeom>
        </p:spPr>
        <p:txBody>
          <a:bodyPr wrap="square">
            <a:spAutoFit/>
          </a:bodyPr>
          <a:lstStyle/>
          <a:p>
            <a:r>
              <a:rPr lang="es-ES" sz="2000" b="1" dirty="0">
                <a:latin typeface="Arial"/>
                <a:cs typeface="Arial"/>
              </a:rPr>
              <a:t>Antecedentes </a:t>
            </a:r>
            <a:endParaRPr lang="es-ES" sz="2000" b="1" dirty="0" smtClean="0">
              <a:latin typeface="Arial"/>
              <a:cs typeface="Arial"/>
            </a:endParaRPr>
          </a:p>
          <a:p>
            <a:r>
              <a:rPr lang="es-ES" sz="2000" b="1" dirty="0" smtClean="0">
                <a:latin typeface="Arial"/>
                <a:cs typeface="Arial"/>
              </a:rPr>
              <a:t>Patológicos</a:t>
            </a:r>
            <a:endParaRPr lang="es-ES" sz="2000" b="1" dirty="0">
              <a:latin typeface="Arial"/>
              <a:cs typeface="Arial"/>
            </a:endParaRPr>
          </a:p>
        </p:txBody>
      </p:sp>
      <p:sp>
        <p:nvSpPr>
          <p:cNvPr id="10" name="Rectángulo 9"/>
          <p:cNvSpPr/>
          <p:nvPr/>
        </p:nvSpPr>
        <p:spPr>
          <a:xfrm>
            <a:off x="3275856" y="1412776"/>
            <a:ext cx="2265314" cy="707886"/>
          </a:xfrm>
          <a:prstGeom prst="rect">
            <a:avLst/>
          </a:prstGeom>
        </p:spPr>
        <p:txBody>
          <a:bodyPr wrap="none">
            <a:spAutoFit/>
          </a:bodyPr>
          <a:lstStyle/>
          <a:p>
            <a:r>
              <a:rPr lang="es-ES" sz="2000" b="1" dirty="0" smtClean="0">
                <a:latin typeface="Arial"/>
                <a:cs typeface="Arial"/>
              </a:rPr>
              <a:t>Signos/Síntomas </a:t>
            </a:r>
            <a:endParaRPr lang="es-ES" sz="2000" b="1" dirty="0" smtClean="0">
              <a:latin typeface="Arial"/>
              <a:cs typeface="Arial"/>
            </a:endParaRPr>
          </a:p>
          <a:p>
            <a:r>
              <a:rPr lang="es-ES" sz="2000" b="1" dirty="0" smtClean="0">
                <a:latin typeface="Arial"/>
                <a:cs typeface="Arial"/>
              </a:rPr>
              <a:t>importantes </a:t>
            </a:r>
            <a:endParaRPr lang="es-ES" sz="2000" dirty="0">
              <a:latin typeface="Arial"/>
              <a:cs typeface="Arial"/>
            </a:endParaRPr>
          </a:p>
        </p:txBody>
      </p:sp>
      <p:sp>
        <p:nvSpPr>
          <p:cNvPr id="12" name="Rectángulo 11"/>
          <p:cNvSpPr/>
          <p:nvPr/>
        </p:nvSpPr>
        <p:spPr>
          <a:xfrm>
            <a:off x="251520" y="5085184"/>
            <a:ext cx="1944216" cy="400110"/>
          </a:xfrm>
          <a:prstGeom prst="rect">
            <a:avLst/>
          </a:prstGeom>
        </p:spPr>
        <p:txBody>
          <a:bodyPr wrap="square">
            <a:spAutoFit/>
          </a:bodyPr>
          <a:lstStyle/>
          <a:p>
            <a:r>
              <a:rPr lang="es-ES" sz="2000" b="1" dirty="0" smtClean="0">
                <a:solidFill>
                  <a:schemeClr val="bg1"/>
                </a:solidFill>
                <a:latin typeface="Century Gothic"/>
                <a:cs typeface="Century Gothic"/>
              </a:rPr>
              <a:t>RIESGO ALTO</a:t>
            </a:r>
          </a:p>
        </p:txBody>
      </p:sp>
      <p:sp>
        <p:nvSpPr>
          <p:cNvPr id="17" name="Rectángulo 16"/>
          <p:cNvSpPr/>
          <p:nvPr/>
        </p:nvSpPr>
        <p:spPr>
          <a:xfrm>
            <a:off x="3203849" y="2204865"/>
            <a:ext cx="2592288" cy="2376263"/>
          </a:xfrm>
          <a:prstGeom prst="rect">
            <a:avLst/>
          </a:prstGeom>
          <a:solidFill>
            <a:srgbClr val="B0D9FF">
              <a:alpha val="23000"/>
            </a:srgbClr>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p:nvSpPr>
        <p:spPr>
          <a:xfrm>
            <a:off x="3203848" y="2477214"/>
            <a:ext cx="2592288" cy="1815882"/>
          </a:xfrm>
          <a:prstGeom prst="rect">
            <a:avLst/>
          </a:prstGeom>
        </p:spPr>
        <p:txBody>
          <a:bodyPr wrap="square">
            <a:spAutoFit/>
          </a:bodyPr>
          <a:lstStyle/>
          <a:p>
            <a:pPr marL="285750" indent="-285750">
              <a:buFont typeface="Courier New"/>
              <a:buChar char="o"/>
            </a:pPr>
            <a:r>
              <a:rPr lang="es-ES" sz="1400" dirty="0">
                <a:latin typeface="Calibri"/>
                <a:cs typeface="Calibri"/>
              </a:rPr>
              <a:t>Angina, </a:t>
            </a:r>
            <a:r>
              <a:rPr lang="es-ES" sz="1400" dirty="0" smtClean="0">
                <a:latin typeface="Calibri"/>
                <a:cs typeface="Calibri"/>
              </a:rPr>
              <a:t>dolor precordial</a:t>
            </a:r>
            <a:endParaRPr lang="es-ES" sz="1400" dirty="0" smtClean="0">
              <a:latin typeface="Calibri"/>
              <a:cs typeface="Calibri"/>
            </a:endParaRPr>
          </a:p>
          <a:p>
            <a:pPr marL="285750" indent="-285750">
              <a:buFont typeface="Courier New"/>
              <a:buChar char="o"/>
            </a:pPr>
            <a:r>
              <a:rPr lang="es-ES" sz="1400" dirty="0" smtClean="0">
                <a:cs typeface="Calibri"/>
              </a:rPr>
              <a:t>Taquicardia en reposo</a:t>
            </a:r>
            <a:endParaRPr lang="es-ES" sz="1400" dirty="0">
              <a:latin typeface="Calibri"/>
              <a:cs typeface="Calibri"/>
            </a:endParaRPr>
          </a:p>
          <a:p>
            <a:pPr marL="285750" indent="-285750">
              <a:buFont typeface="Courier New"/>
              <a:buChar char="o"/>
            </a:pPr>
            <a:r>
              <a:rPr lang="es-ES" sz="1400" dirty="0">
                <a:latin typeface="Calibri"/>
                <a:cs typeface="Calibri"/>
              </a:rPr>
              <a:t>Disnea en </a:t>
            </a:r>
            <a:r>
              <a:rPr lang="es-ES" sz="1400" dirty="0" smtClean="0">
                <a:latin typeface="Calibri"/>
                <a:cs typeface="Calibri"/>
              </a:rPr>
              <a:t>reposo/ejercicio</a:t>
            </a:r>
            <a:endParaRPr lang="es-ES" sz="1400" dirty="0" smtClean="0">
              <a:latin typeface="Calibri"/>
              <a:cs typeface="Calibri"/>
            </a:endParaRPr>
          </a:p>
          <a:p>
            <a:pPr marL="285750" indent="-285750">
              <a:buFont typeface="Courier New"/>
              <a:buChar char="o"/>
            </a:pPr>
            <a:r>
              <a:rPr lang="es-ES" sz="1400" dirty="0" smtClean="0">
                <a:latin typeface="Calibri"/>
                <a:cs typeface="Calibri"/>
              </a:rPr>
              <a:t>Lipotimia, sincope</a:t>
            </a:r>
            <a:endParaRPr lang="es-ES" sz="1400" dirty="0" smtClean="0">
              <a:latin typeface="Calibri"/>
              <a:cs typeface="Calibri"/>
            </a:endParaRPr>
          </a:p>
          <a:p>
            <a:pPr marL="285750" indent="-285750">
              <a:buFont typeface="Courier New"/>
              <a:buChar char="o"/>
            </a:pPr>
            <a:r>
              <a:rPr lang="es-ES" sz="1400" dirty="0" err="1" smtClean="0">
                <a:latin typeface="Calibri"/>
                <a:cs typeface="Calibri"/>
              </a:rPr>
              <a:t>Ortopnea</a:t>
            </a:r>
            <a:r>
              <a:rPr lang="es-ES" sz="1400" dirty="0">
                <a:latin typeface="Calibri"/>
                <a:cs typeface="Calibri"/>
              </a:rPr>
              <a:t>/</a:t>
            </a:r>
            <a:r>
              <a:rPr lang="es-ES" sz="1400" dirty="0" smtClean="0">
                <a:latin typeface="Calibri"/>
                <a:cs typeface="Calibri"/>
              </a:rPr>
              <a:t>disnea paroxística</a:t>
            </a:r>
            <a:endParaRPr lang="es-ES" sz="1400" dirty="0" smtClean="0">
              <a:latin typeface="Calibri"/>
              <a:cs typeface="Calibri"/>
            </a:endParaRPr>
          </a:p>
          <a:p>
            <a:pPr marL="285750" indent="-285750">
              <a:buFont typeface="Courier New"/>
              <a:buChar char="o"/>
            </a:pPr>
            <a:r>
              <a:rPr lang="es-ES" sz="1400" dirty="0" smtClean="0">
                <a:latin typeface="Calibri"/>
                <a:cs typeface="Calibri"/>
              </a:rPr>
              <a:t>Edema </a:t>
            </a:r>
            <a:r>
              <a:rPr lang="es-ES" sz="1400" dirty="0">
                <a:latin typeface="Calibri"/>
                <a:cs typeface="Calibri"/>
              </a:rPr>
              <a:t>en </a:t>
            </a:r>
            <a:r>
              <a:rPr lang="es-ES" sz="1400" dirty="0" smtClean="0">
                <a:latin typeface="Calibri"/>
                <a:cs typeface="Calibri"/>
              </a:rPr>
              <a:t>extremidades</a:t>
            </a:r>
            <a:endParaRPr lang="es-ES" sz="1400" dirty="0">
              <a:latin typeface="Calibri"/>
              <a:cs typeface="Calibri"/>
            </a:endParaRPr>
          </a:p>
          <a:p>
            <a:pPr marL="285750" indent="-285750">
              <a:buFont typeface="Courier New"/>
              <a:buChar char="o"/>
            </a:pPr>
            <a:r>
              <a:rPr lang="es-ES" sz="1400" dirty="0" smtClean="0">
                <a:latin typeface="Calibri"/>
                <a:cs typeface="Calibri"/>
              </a:rPr>
              <a:t>Claudicación </a:t>
            </a:r>
            <a:r>
              <a:rPr lang="es-ES" sz="1400" dirty="0">
                <a:latin typeface="Calibri"/>
                <a:cs typeface="Calibri"/>
              </a:rPr>
              <a:t>intermitente </a:t>
            </a:r>
            <a:endParaRPr lang="es-ES" sz="1400" dirty="0">
              <a:latin typeface="Calibri"/>
              <a:cs typeface="Calibri"/>
            </a:endParaRPr>
          </a:p>
          <a:p>
            <a:pPr marL="285750" indent="-285750">
              <a:buFont typeface="Courier New"/>
              <a:buChar char="o"/>
            </a:pPr>
            <a:r>
              <a:rPr lang="es-ES" sz="1400" dirty="0">
                <a:latin typeface="Calibri"/>
                <a:cs typeface="Calibri"/>
              </a:rPr>
              <a:t>Soplo cardiaco conocido </a:t>
            </a:r>
          </a:p>
        </p:txBody>
      </p:sp>
      <p:sp>
        <p:nvSpPr>
          <p:cNvPr id="18" name="Rectángulo 17"/>
          <p:cNvSpPr/>
          <p:nvPr/>
        </p:nvSpPr>
        <p:spPr>
          <a:xfrm>
            <a:off x="6271409" y="1412776"/>
            <a:ext cx="2765087" cy="707886"/>
          </a:xfrm>
          <a:prstGeom prst="rect">
            <a:avLst/>
          </a:prstGeom>
        </p:spPr>
        <p:txBody>
          <a:bodyPr wrap="square">
            <a:spAutoFit/>
          </a:bodyPr>
          <a:lstStyle/>
          <a:p>
            <a:r>
              <a:rPr lang="es-ES" sz="2000" b="1" dirty="0" smtClean="0">
                <a:latin typeface="Arial"/>
                <a:cs typeface="Arial"/>
              </a:rPr>
              <a:t>Factores de riesgo &amp; Antecedentes</a:t>
            </a:r>
            <a:endParaRPr lang="es-ES" sz="2000" dirty="0">
              <a:latin typeface="Arial"/>
              <a:cs typeface="Arial"/>
            </a:endParaRPr>
          </a:p>
        </p:txBody>
      </p:sp>
      <p:sp>
        <p:nvSpPr>
          <p:cNvPr id="16" name="Rectángulo 15"/>
          <p:cNvSpPr/>
          <p:nvPr/>
        </p:nvSpPr>
        <p:spPr>
          <a:xfrm>
            <a:off x="6228184" y="2261190"/>
            <a:ext cx="2915816" cy="2246769"/>
          </a:xfrm>
          <a:prstGeom prst="rect">
            <a:avLst/>
          </a:prstGeom>
        </p:spPr>
        <p:txBody>
          <a:bodyPr wrap="square">
            <a:spAutoFit/>
          </a:bodyPr>
          <a:lstStyle/>
          <a:p>
            <a:pPr marL="285750" indent="-285750">
              <a:buFont typeface="Courier New"/>
              <a:buChar char="o"/>
            </a:pPr>
            <a:r>
              <a:rPr lang="es-ES" sz="1400" dirty="0"/>
              <a:t>Edad</a:t>
            </a:r>
            <a:endParaRPr lang="es-ES" sz="1400" dirty="0"/>
          </a:p>
          <a:p>
            <a:pPr marL="285750" indent="-285750">
              <a:buFont typeface="Courier New"/>
              <a:buChar char="o"/>
            </a:pPr>
            <a:r>
              <a:rPr lang="es-ES" sz="1400" dirty="0"/>
              <a:t>Fumador actual </a:t>
            </a:r>
            <a:endParaRPr lang="es-ES" sz="1400" dirty="0"/>
          </a:p>
          <a:p>
            <a:pPr marL="285750" indent="-285750">
              <a:buFont typeface="Courier New"/>
              <a:buChar char="o"/>
            </a:pPr>
            <a:r>
              <a:rPr lang="es-ES" sz="1400" dirty="0" smtClean="0"/>
              <a:t>Sedentarismo</a:t>
            </a:r>
            <a:endParaRPr lang="es-ES" sz="1400" dirty="0"/>
          </a:p>
          <a:p>
            <a:pPr marL="285750" indent="-285750">
              <a:buFont typeface="Courier New"/>
              <a:buChar char="o"/>
            </a:pPr>
            <a:r>
              <a:rPr lang="es-ES" sz="1400" dirty="0"/>
              <a:t>Obesidad</a:t>
            </a:r>
            <a:endParaRPr lang="es-ES" sz="1400" dirty="0"/>
          </a:p>
          <a:p>
            <a:pPr marL="285750" indent="-285750">
              <a:buFont typeface="Courier New"/>
              <a:buChar char="o"/>
            </a:pPr>
            <a:r>
              <a:rPr lang="es-ES" sz="1400" dirty="0"/>
              <a:t>Hipertensión </a:t>
            </a:r>
            <a:endParaRPr lang="es-ES" sz="1400" dirty="0"/>
          </a:p>
          <a:p>
            <a:pPr marL="285750" indent="-285750">
              <a:buFont typeface="Courier New"/>
              <a:buChar char="o"/>
            </a:pPr>
            <a:r>
              <a:rPr lang="es-ES" sz="1400" dirty="0" err="1" smtClean="0"/>
              <a:t>Dislipidemia</a:t>
            </a:r>
            <a:r>
              <a:rPr lang="es-ES" sz="1400" dirty="0" smtClean="0"/>
              <a:t>, </a:t>
            </a:r>
            <a:r>
              <a:rPr lang="es-ES" sz="1200" i="1" dirty="0" smtClean="0">
                <a:solidFill>
                  <a:srgbClr val="44A138"/>
                </a:solidFill>
              </a:rPr>
              <a:t>HDL </a:t>
            </a:r>
            <a:r>
              <a:rPr lang="es-ES" sz="1200" i="1" dirty="0">
                <a:solidFill>
                  <a:srgbClr val="44A138"/>
                </a:solidFill>
              </a:rPr>
              <a:t>&gt; </a:t>
            </a:r>
            <a:r>
              <a:rPr lang="es-ES" sz="1200" i="1" dirty="0" smtClean="0">
                <a:solidFill>
                  <a:srgbClr val="44A138"/>
                </a:solidFill>
              </a:rPr>
              <a:t>60*</a:t>
            </a:r>
            <a:endParaRPr lang="es-ES" sz="1200" dirty="0" smtClean="0">
              <a:solidFill>
                <a:srgbClr val="44A138"/>
              </a:solidFill>
            </a:endParaRPr>
          </a:p>
          <a:p>
            <a:pPr marL="285750" indent="-285750">
              <a:buFont typeface="Courier New"/>
              <a:buChar char="o"/>
            </a:pPr>
            <a:r>
              <a:rPr lang="es-ES" sz="1400" dirty="0" smtClean="0"/>
              <a:t>Pre</a:t>
            </a:r>
            <a:r>
              <a:rPr lang="es-ES" sz="1400" dirty="0"/>
              <a:t>-diabetes </a:t>
            </a:r>
            <a:endParaRPr lang="es-ES" sz="1400" dirty="0"/>
          </a:p>
          <a:p>
            <a:pPr marL="285750" indent="-285750">
              <a:buFont typeface="Courier New"/>
              <a:buChar char="o"/>
            </a:pPr>
            <a:r>
              <a:rPr lang="es-ES" sz="1400" dirty="0" smtClean="0"/>
              <a:t>Padre </a:t>
            </a:r>
            <a:r>
              <a:rPr lang="es-ES" sz="1400" dirty="0"/>
              <a:t>(&lt;55), madre (&lt;65) o familiar en </a:t>
            </a:r>
            <a:r>
              <a:rPr lang="es-ES" sz="1400" dirty="0" smtClean="0"/>
              <a:t>primer con enfermedad cardiovascular</a:t>
            </a:r>
            <a:endParaRPr lang="es-ES" sz="1400" dirty="0"/>
          </a:p>
        </p:txBody>
      </p:sp>
      <p:sp>
        <p:nvSpPr>
          <p:cNvPr id="21" name="Rectángulo 20"/>
          <p:cNvSpPr/>
          <p:nvPr/>
        </p:nvSpPr>
        <p:spPr>
          <a:xfrm>
            <a:off x="3216506" y="5565610"/>
            <a:ext cx="2664296" cy="400110"/>
          </a:xfrm>
          <a:prstGeom prst="rect">
            <a:avLst/>
          </a:prstGeom>
        </p:spPr>
        <p:txBody>
          <a:bodyPr wrap="square">
            <a:spAutoFit/>
          </a:bodyPr>
          <a:lstStyle/>
          <a:p>
            <a:r>
              <a:rPr lang="es-ES" sz="2000" b="1" dirty="0" smtClean="0">
                <a:solidFill>
                  <a:srgbClr val="FFFFFF"/>
                </a:solidFill>
                <a:latin typeface="Century Gothic"/>
                <a:cs typeface="Century Gothic"/>
              </a:rPr>
              <a:t>RIESGO MODERADO</a:t>
            </a:r>
          </a:p>
        </p:txBody>
      </p:sp>
      <p:sp>
        <p:nvSpPr>
          <p:cNvPr id="24" name="CuadroTexto 23"/>
          <p:cNvSpPr txBox="1"/>
          <p:nvPr/>
        </p:nvSpPr>
        <p:spPr>
          <a:xfrm>
            <a:off x="1739327" y="4581128"/>
            <a:ext cx="312393" cy="307777"/>
          </a:xfrm>
          <a:prstGeom prst="rect">
            <a:avLst/>
          </a:prstGeom>
          <a:noFill/>
        </p:spPr>
        <p:txBody>
          <a:bodyPr wrap="none" rtlCol="0">
            <a:spAutoFit/>
          </a:bodyPr>
          <a:lstStyle/>
          <a:p>
            <a:r>
              <a:rPr lang="es-ES" sz="1400" dirty="0" smtClean="0">
                <a:solidFill>
                  <a:srgbClr val="FF1B00"/>
                </a:solidFill>
              </a:rPr>
              <a:t>SI</a:t>
            </a:r>
            <a:endParaRPr lang="es-ES" sz="1400" dirty="0">
              <a:solidFill>
                <a:srgbClr val="FF1B00"/>
              </a:solidFill>
            </a:endParaRPr>
          </a:p>
        </p:txBody>
      </p:sp>
      <p:cxnSp>
        <p:nvCxnSpPr>
          <p:cNvPr id="33" name="Conector recto 32"/>
          <p:cNvCxnSpPr/>
          <p:nvPr/>
        </p:nvCxnSpPr>
        <p:spPr>
          <a:xfrm>
            <a:off x="683568" y="4612496"/>
            <a:ext cx="0" cy="504056"/>
          </a:xfrm>
          <a:prstGeom prst="line">
            <a:avLst/>
          </a:prstGeom>
          <a:ln>
            <a:solidFill>
              <a:srgbClr val="FF1B00"/>
            </a:solidFill>
          </a:ln>
          <a:effectLst/>
        </p:spPr>
        <p:style>
          <a:lnRef idx="2">
            <a:schemeClr val="accent1"/>
          </a:lnRef>
          <a:fillRef idx="0">
            <a:schemeClr val="accent1"/>
          </a:fillRef>
          <a:effectRef idx="1">
            <a:schemeClr val="accent1"/>
          </a:effectRef>
          <a:fontRef idx="minor">
            <a:schemeClr val="tx1"/>
          </a:fontRef>
        </p:style>
      </p:cxnSp>
      <p:cxnSp>
        <p:nvCxnSpPr>
          <p:cNvPr id="35" name="Conector recto 34"/>
          <p:cNvCxnSpPr/>
          <p:nvPr/>
        </p:nvCxnSpPr>
        <p:spPr>
          <a:xfrm>
            <a:off x="3779912" y="4581128"/>
            <a:ext cx="0" cy="288032"/>
          </a:xfrm>
          <a:prstGeom prst="line">
            <a:avLst/>
          </a:prstGeom>
          <a:ln>
            <a:solidFill>
              <a:srgbClr val="FF1B00"/>
            </a:solidFill>
          </a:ln>
          <a:effectLst/>
        </p:spPr>
        <p:style>
          <a:lnRef idx="2">
            <a:schemeClr val="accent1"/>
          </a:lnRef>
          <a:fillRef idx="0">
            <a:schemeClr val="accent1"/>
          </a:fillRef>
          <a:effectRef idx="1">
            <a:schemeClr val="accent1"/>
          </a:effectRef>
          <a:fontRef idx="minor">
            <a:schemeClr val="tx1"/>
          </a:fontRef>
        </p:style>
      </p:cxnSp>
      <p:cxnSp>
        <p:nvCxnSpPr>
          <p:cNvPr id="39" name="Conector recto 38"/>
          <p:cNvCxnSpPr/>
          <p:nvPr/>
        </p:nvCxnSpPr>
        <p:spPr>
          <a:xfrm rot="5400000">
            <a:off x="2246853" y="3321160"/>
            <a:ext cx="0" cy="3096000"/>
          </a:xfrm>
          <a:prstGeom prst="line">
            <a:avLst/>
          </a:prstGeom>
          <a:ln>
            <a:solidFill>
              <a:srgbClr val="FF1B00"/>
            </a:solidFill>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a:off x="8532440" y="4581128"/>
            <a:ext cx="0" cy="1368000"/>
          </a:xfrm>
          <a:prstGeom prst="line">
            <a:avLst/>
          </a:prstGeom>
          <a:ln>
            <a:solidFill>
              <a:srgbClr val="44A138"/>
            </a:solidFill>
          </a:ln>
          <a:effectLst/>
        </p:spPr>
        <p:style>
          <a:lnRef idx="2">
            <a:schemeClr val="accent1"/>
          </a:lnRef>
          <a:fillRef idx="0">
            <a:schemeClr val="accent1"/>
          </a:fillRef>
          <a:effectRef idx="1">
            <a:schemeClr val="accent1"/>
          </a:effectRef>
          <a:fontRef idx="minor">
            <a:schemeClr val="tx1"/>
          </a:fontRef>
        </p:style>
      </p:cxnSp>
      <p:sp>
        <p:nvSpPr>
          <p:cNvPr id="48" name="CuadroTexto 47"/>
          <p:cNvSpPr txBox="1"/>
          <p:nvPr/>
        </p:nvSpPr>
        <p:spPr>
          <a:xfrm>
            <a:off x="8532440" y="5085184"/>
            <a:ext cx="405667" cy="307777"/>
          </a:xfrm>
          <a:prstGeom prst="rect">
            <a:avLst/>
          </a:prstGeom>
          <a:noFill/>
        </p:spPr>
        <p:txBody>
          <a:bodyPr wrap="none" rtlCol="0">
            <a:spAutoFit/>
          </a:bodyPr>
          <a:lstStyle/>
          <a:p>
            <a:r>
              <a:rPr lang="es-ES" sz="1400" dirty="0" smtClean="0">
                <a:solidFill>
                  <a:srgbClr val="44A138"/>
                </a:solidFill>
              </a:rPr>
              <a:t>&lt; 2</a:t>
            </a:r>
            <a:endParaRPr lang="es-ES" sz="1400" dirty="0">
              <a:solidFill>
                <a:srgbClr val="44A138"/>
              </a:solidFill>
            </a:endParaRPr>
          </a:p>
        </p:txBody>
      </p:sp>
      <p:cxnSp>
        <p:nvCxnSpPr>
          <p:cNvPr id="50" name="Conector recto 49"/>
          <p:cNvCxnSpPr/>
          <p:nvPr/>
        </p:nvCxnSpPr>
        <p:spPr>
          <a:xfrm>
            <a:off x="6834130" y="4581128"/>
            <a:ext cx="0" cy="1188000"/>
          </a:xfrm>
          <a:prstGeom prst="line">
            <a:avLst/>
          </a:prstGeom>
          <a:ln>
            <a:solidFill>
              <a:srgbClr val="FF7D00"/>
            </a:solidFill>
          </a:ln>
          <a:effectLst/>
        </p:spPr>
        <p:style>
          <a:lnRef idx="2">
            <a:schemeClr val="accent1"/>
          </a:lnRef>
          <a:fillRef idx="0">
            <a:schemeClr val="accent1"/>
          </a:fillRef>
          <a:effectRef idx="1">
            <a:schemeClr val="accent1"/>
          </a:effectRef>
          <a:fontRef idx="minor">
            <a:schemeClr val="tx1"/>
          </a:fontRef>
        </p:style>
      </p:cxnSp>
      <p:cxnSp>
        <p:nvCxnSpPr>
          <p:cNvPr id="51" name="Conector recto 50"/>
          <p:cNvCxnSpPr/>
          <p:nvPr/>
        </p:nvCxnSpPr>
        <p:spPr>
          <a:xfrm rot="5400000">
            <a:off x="6328358" y="5257478"/>
            <a:ext cx="0" cy="1008000"/>
          </a:xfrm>
          <a:prstGeom prst="line">
            <a:avLst/>
          </a:prstGeom>
          <a:ln>
            <a:solidFill>
              <a:srgbClr val="FF7D00"/>
            </a:solidFill>
          </a:ln>
          <a:effectLst/>
        </p:spPr>
        <p:style>
          <a:lnRef idx="2">
            <a:schemeClr val="accent1"/>
          </a:lnRef>
          <a:fillRef idx="0">
            <a:schemeClr val="accent1"/>
          </a:fillRef>
          <a:effectRef idx="1">
            <a:schemeClr val="accent1"/>
          </a:effectRef>
          <a:fontRef idx="minor">
            <a:schemeClr val="tx1"/>
          </a:fontRef>
        </p:style>
      </p:cxnSp>
      <p:sp>
        <p:nvSpPr>
          <p:cNvPr id="52" name="CuadroTexto 51"/>
          <p:cNvSpPr txBox="1"/>
          <p:nvPr/>
        </p:nvSpPr>
        <p:spPr>
          <a:xfrm>
            <a:off x="6372200" y="5085184"/>
            <a:ext cx="405667" cy="307777"/>
          </a:xfrm>
          <a:prstGeom prst="rect">
            <a:avLst/>
          </a:prstGeom>
          <a:noFill/>
        </p:spPr>
        <p:txBody>
          <a:bodyPr wrap="none" rtlCol="0">
            <a:spAutoFit/>
          </a:bodyPr>
          <a:lstStyle/>
          <a:p>
            <a:r>
              <a:rPr lang="es-ES" sz="1400" dirty="0" smtClean="0">
                <a:solidFill>
                  <a:srgbClr val="FF7D00"/>
                </a:solidFill>
              </a:rPr>
              <a:t>&gt; 2</a:t>
            </a:r>
            <a:endParaRPr lang="es-ES" sz="1400" dirty="0">
              <a:solidFill>
                <a:srgbClr val="FF7D00"/>
              </a:solidFill>
            </a:endParaRPr>
          </a:p>
        </p:txBody>
      </p:sp>
      <p:sp>
        <p:nvSpPr>
          <p:cNvPr id="22" name="Rectángulo 21"/>
          <p:cNvSpPr/>
          <p:nvPr/>
        </p:nvSpPr>
        <p:spPr>
          <a:xfrm>
            <a:off x="7092280" y="5956560"/>
            <a:ext cx="2448272" cy="400110"/>
          </a:xfrm>
          <a:prstGeom prst="rect">
            <a:avLst/>
          </a:prstGeom>
        </p:spPr>
        <p:txBody>
          <a:bodyPr wrap="square">
            <a:spAutoFit/>
          </a:bodyPr>
          <a:lstStyle/>
          <a:p>
            <a:r>
              <a:rPr lang="es-ES" sz="2000" b="1" dirty="0" smtClean="0">
                <a:solidFill>
                  <a:schemeClr val="tx1">
                    <a:lumMod val="65000"/>
                    <a:lumOff val="35000"/>
                  </a:schemeClr>
                </a:solidFill>
                <a:latin typeface="Century Gothic"/>
                <a:cs typeface="Century Gothic"/>
              </a:rPr>
              <a:t>RIESGO BAJO</a:t>
            </a:r>
          </a:p>
        </p:txBody>
      </p:sp>
      <p:grpSp>
        <p:nvGrpSpPr>
          <p:cNvPr id="5" name="Agrupar 10"/>
          <p:cNvGrpSpPr/>
          <p:nvPr/>
        </p:nvGrpSpPr>
        <p:grpSpPr>
          <a:xfrm>
            <a:off x="2761305" y="3386664"/>
            <a:ext cx="484754" cy="216023"/>
            <a:chOff x="2761305" y="3386664"/>
            <a:chExt cx="484754" cy="216023"/>
          </a:xfrm>
        </p:grpSpPr>
        <p:cxnSp>
          <p:nvCxnSpPr>
            <p:cNvPr id="43" name="Conector recto 42"/>
            <p:cNvCxnSpPr/>
            <p:nvPr/>
          </p:nvCxnSpPr>
          <p:spPr>
            <a:xfrm flipH="1">
              <a:off x="2761305" y="3501008"/>
              <a:ext cx="396000" cy="0"/>
            </a:xfrm>
            <a:prstGeom prst="line">
              <a:avLst/>
            </a:prstGeom>
            <a:ln w="57150" cmpd="sng">
              <a:solidFill>
                <a:srgbClr val="44A138"/>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riángulo isósceles 1"/>
            <p:cNvSpPr/>
            <p:nvPr/>
          </p:nvSpPr>
          <p:spPr>
            <a:xfrm rot="5400000">
              <a:off x="3044934" y="3401563"/>
              <a:ext cx="216023" cy="186226"/>
            </a:xfrm>
            <a:prstGeom prs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6" name="Agrupar 8"/>
          <p:cNvGrpSpPr/>
          <p:nvPr/>
        </p:nvGrpSpPr>
        <p:grpSpPr>
          <a:xfrm>
            <a:off x="5796136" y="3392272"/>
            <a:ext cx="446160" cy="216023"/>
            <a:chOff x="5796136" y="3392272"/>
            <a:chExt cx="446160" cy="216023"/>
          </a:xfrm>
        </p:grpSpPr>
        <p:cxnSp>
          <p:nvCxnSpPr>
            <p:cNvPr id="36" name="Conector recto 35"/>
            <p:cNvCxnSpPr/>
            <p:nvPr/>
          </p:nvCxnSpPr>
          <p:spPr>
            <a:xfrm flipH="1">
              <a:off x="5796136" y="3501008"/>
              <a:ext cx="360000" cy="0"/>
            </a:xfrm>
            <a:prstGeom prst="line">
              <a:avLst/>
            </a:prstGeom>
            <a:ln w="57150" cmpd="sng">
              <a:solidFill>
                <a:srgbClr val="44A138"/>
              </a:solidFill>
              <a:prstDash val="solid"/>
            </a:ln>
            <a:effectLst/>
          </p:spPr>
          <p:style>
            <a:lnRef idx="2">
              <a:schemeClr val="accent1"/>
            </a:lnRef>
            <a:fillRef idx="0">
              <a:schemeClr val="accent1"/>
            </a:fillRef>
            <a:effectRef idx="1">
              <a:schemeClr val="accent1"/>
            </a:effectRef>
            <a:fontRef idx="minor">
              <a:schemeClr val="tx1"/>
            </a:fontRef>
          </p:style>
        </p:cxnSp>
        <p:sp>
          <p:nvSpPr>
            <p:cNvPr id="37" name="Triángulo isósceles 36"/>
            <p:cNvSpPr/>
            <p:nvPr/>
          </p:nvSpPr>
          <p:spPr>
            <a:xfrm rot="5400000">
              <a:off x="6041171" y="3407171"/>
              <a:ext cx="216023" cy="186226"/>
            </a:xfrm>
            <a:prstGeom prs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232845" y="1988840"/>
          <a:ext cx="8712967" cy="3603352"/>
        </p:xfrm>
        <a:graphic>
          <a:graphicData uri="http://schemas.openxmlformats.org/drawingml/2006/table">
            <a:tbl>
              <a:tblPr firstRow="1" bandRow="1">
                <a:tableStyleId>{2D5ABB26-0587-4C30-8999-92F81FD0307C}</a:tableStyleId>
              </a:tblPr>
              <a:tblGrid>
                <a:gridCol w="1763858"/>
                <a:gridCol w="2187186"/>
                <a:gridCol w="4761923"/>
              </a:tblGrid>
              <a:tr h="370840">
                <a:tc>
                  <a:txBody>
                    <a:bodyPr/>
                    <a:lstStyle/>
                    <a:p>
                      <a:pPr algn="ctr">
                        <a:lnSpc>
                          <a:spcPct val="100000"/>
                        </a:lnSpc>
                      </a:pPr>
                      <a:r>
                        <a:rPr lang="es-ES" sz="1800" b="0" i="1" dirty="0" smtClean="0">
                          <a:solidFill>
                            <a:schemeClr val="tx1">
                              <a:lumMod val="65000"/>
                              <a:lumOff val="35000"/>
                            </a:schemeClr>
                          </a:solidFill>
                          <a:latin typeface="Century Gothic"/>
                          <a:cs typeface="Century Gothic"/>
                        </a:rPr>
                        <a:t>Riesgo</a:t>
                      </a:r>
                      <a:endParaRPr lang="es-ES" sz="1800" b="0" i="1" dirty="0">
                        <a:solidFill>
                          <a:schemeClr val="tx1">
                            <a:lumMod val="65000"/>
                            <a:lumOff val="35000"/>
                          </a:schemeClr>
                        </a:solidFill>
                        <a:latin typeface="Century Gothic"/>
                        <a:cs typeface="Century Gothic"/>
                      </a:endParaRPr>
                    </a:p>
                  </a:txBody>
                  <a:tcPr/>
                </a:tc>
                <a:tc>
                  <a:txBody>
                    <a:bodyPr/>
                    <a:lstStyle/>
                    <a:p>
                      <a:pPr algn="ctr">
                        <a:lnSpc>
                          <a:spcPct val="100000"/>
                        </a:lnSpc>
                      </a:pPr>
                      <a:r>
                        <a:rPr lang="es-ES" sz="1800" b="0" i="1" dirty="0" smtClean="0">
                          <a:solidFill>
                            <a:schemeClr val="tx1">
                              <a:lumMod val="65000"/>
                              <a:lumOff val="35000"/>
                            </a:schemeClr>
                          </a:solidFill>
                          <a:latin typeface="Century Gothic"/>
                          <a:cs typeface="Century Gothic"/>
                        </a:rPr>
                        <a:t>Características</a:t>
                      </a:r>
                      <a:endParaRPr lang="es-ES" sz="1800" b="0" i="1" dirty="0">
                        <a:solidFill>
                          <a:schemeClr val="tx1">
                            <a:lumMod val="65000"/>
                            <a:lumOff val="35000"/>
                          </a:schemeClr>
                        </a:solidFill>
                        <a:latin typeface="Century Gothic"/>
                        <a:cs typeface="Century Gothic"/>
                      </a:endParaRPr>
                    </a:p>
                  </a:txBody>
                  <a:tcPr>
                    <a:lnB>
                      <a:noFill/>
                    </a:lnB>
                  </a:tcPr>
                </a:tc>
                <a:tc>
                  <a:txBody>
                    <a:bodyPr/>
                    <a:lstStyle/>
                    <a:p>
                      <a:pPr algn="ctr">
                        <a:lnSpc>
                          <a:spcPct val="100000"/>
                        </a:lnSpc>
                      </a:pPr>
                      <a:r>
                        <a:rPr lang="es-ES" sz="1800" b="0" i="1" dirty="0" smtClean="0">
                          <a:solidFill>
                            <a:schemeClr val="tx1">
                              <a:lumMod val="65000"/>
                              <a:lumOff val="35000"/>
                            </a:schemeClr>
                          </a:solidFill>
                          <a:latin typeface="Century Gothic"/>
                          <a:cs typeface="Century Gothic"/>
                        </a:rPr>
                        <a:t>Recomendaciones</a:t>
                      </a:r>
                      <a:endParaRPr lang="es-ES" sz="1800" b="0" i="1" dirty="0" smtClean="0">
                        <a:solidFill>
                          <a:schemeClr val="tx1">
                            <a:lumMod val="65000"/>
                            <a:lumOff val="35000"/>
                          </a:schemeClr>
                        </a:solidFill>
                        <a:latin typeface="Century Gothic"/>
                        <a:cs typeface="Century Gothic"/>
                      </a:endParaRPr>
                    </a:p>
                    <a:p>
                      <a:pPr algn="ctr">
                        <a:lnSpc>
                          <a:spcPct val="100000"/>
                        </a:lnSpc>
                      </a:pPr>
                      <a:endParaRPr lang="es-ES" sz="1800" b="0" i="1" dirty="0">
                        <a:solidFill>
                          <a:schemeClr val="tx1">
                            <a:lumMod val="65000"/>
                            <a:lumOff val="35000"/>
                          </a:schemeClr>
                        </a:solidFill>
                        <a:latin typeface="Century Gothic"/>
                        <a:cs typeface="Century Gothic"/>
                      </a:endParaRPr>
                    </a:p>
                  </a:txBody>
                  <a:tcPr/>
                </a:tc>
              </a:tr>
              <a:tr h="997312">
                <a:tc>
                  <a:txBody>
                    <a:bodyPr/>
                    <a:lstStyle/>
                    <a:p>
                      <a:pPr algn="l">
                        <a:lnSpc>
                          <a:spcPct val="130000"/>
                        </a:lnSpc>
                      </a:pPr>
                      <a:r>
                        <a:rPr lang="es-ES" sz="3200" b="1" dirty="0" smtClean="0">
                          <a:solidFill>
                            <a:srgbClr val="FF0000"/>
                          </a:solidFill>
                          <a:latin typeface="Arial"/>
                          <a:cs typeface="Arial"/>
                        </a:rPr>
                        <a:t>   </a:t>
                      </a:r>
                      <a:r>
                        <a:rPr lang="es-ES" sz="3600" b="1" dirty="0" smtClean="0">
                          <a:solidFill>
                            <a:srgbClr val="FF0000"/>
                          </a:solidFill>
                          <a:latin typeface="Arial"/>
                          <a:cs typeface="Arial"/>
                        </a:rPr>
                        <a:t>Alto</a:t>
                      </a:r>
                      <a:endParaRPr lang="es-ES" sz="3200" b="1" dirty="0">
                        <a:solidFill>
                          <a:srgbClr val="FF0000"/>
                        </a:solidFill>
                        <a:latin typeface="Arial"/>
                        <a:cs typeface="Arial"/>
                      </a:endParaRPr>
                    </a:p>
                  </a:txBody>
                  <a:tcPr anchor="ctr">
                    <a:lnR>
                      <a:noFill/>
                    </a:lnR>
                  </a:tcPr>
                </a:tc>
                <a:tc>
                  <a:txBody>
                    <a:bodyPr/>
                    <a:lstStyle/>
                    <a:p>
                      <a:pPr marL="285750" indent="-285750" algn="l">
                        <a:lnSpc>
                          <a:spcPct val="130000"/>
                        </a:lnSpc>
                        <a:buFont typeface="Arial"/>
                        <a:buChar char="•"/>
                      </a:pPr>
                      <a:r>
                        <a:rPr lang="es-ES" sz="1800" b="0" dirty="0" smtClean="0">
                          <a:latin typeface="Arial"/>
                          <a:cs typeface="Arial"/>
                        </a:rPr>
                        <a:t>Sintomático</a:t>
                      </a:r>
                      <a:endParaRPr lang="es-ES" sz="1800" b="0" dirty="0" smtClean="0">
                        <a:latin typeface="Arial"/>
                        <a:cs typeface="Arial"/>
                      </a:endParaRPr>
                    </a:p>
                    <a:p>
                      <a:pPr marL="285750" indent="-285750" algn="l">
                        <a:lnSpc>
                          <a:spcPct val="130000"/>
                        </a:lnSpc>
                        <a:buFont typeface="Arial"/>
                        <a:buChar char="•"/>
                      </a:pPr>
                      <a:r>
                        <a:rPr lang="es-ES" sz="1800" b="0" dirty="0" smtClean="0">
                          <a:latin typeface="Arial"/>
                          <a:cs typeface="Arial"/>
                        </a:rPr>
                        <a:t>Con enfermedad</a:t>
                      </a:r>
                      <a:endParaRPr lang="es-ES" sz="1800" b="0" dirty="0">
                        <a:latin typeface="Arial"/>
                        <a:cs typeface="Arial"/>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87">
                        <a:alpha val="37000"/>
                      </a:srgbClr>
                    </a:solidFill>
                  </a:tcPr>
                </a:tc>
                <a:tc>
                  <a:txBody>
                    <a:bodyPr/>
                    <a:lstStyle/>
                    <a:p>
                      <a:pPr marL="285750" marR="0" lvl="2" indent="-285750" algn="l" defTabSz="914400" rtl="0" eaLnBrk="1" fontAlgn="auto" latinLnBrk="0" hangingPunct="1">
                        <a:lnSpc>
                          <a:spcPct val="130000"/>
                        </a:lnSpc>
                        <a:spcBef>
                          <a:spcPts val="0"/>
                        </a:spcBef>
                        <a:spcAft>
                          <a:spcPts val="0"/>
                        </a:spcAft>
                        <a:buClrTx/>
                        <a:buSzTx/>
                        <a:buFont typeface="Arial"/>
                        <a:buChar char="•"/>
                        <a:defRPr/>
                      </a:pPr>
                      <a:r>
                        <a:rPr kumimoji="0" lang="es-ES" sz="1800" b="0" i="0" u="none" strike="noStrike" kern="1200" cap="none" spc="0" normalizeH="0" baseline="0" noProof="0" dirty="0" smtClean="0">
                          <a:ln>
                            <a:noFill/>
                          </a:ln>
                          <a:solidFill>
                            <a:schemeClr val="tx1"/>
                          </a:solidFill>
                          <a:effectLst/>
                          <a:uLnTx/>
                          <a:uFillTx/>
                          <a:latin typeface="Arial"/>
                          <a:ea typeface="+mn-ea"/>
                          <a:cs typeface="Arial"/>
                        </a:rPr>
                        <a:t>Solicitar </a:t>
                      </a:r>
                      <a:r>
                        <a:rPr kumimoji="0" lang="es-ES" sz="1800" b="1" i="0" u="none" strike="noStrike" kern="1200" cap="none" spc="0" normalizeH="0" baseline="0" noProof="0" dirty="0" smtClean="0">
                          <a:ln>
                            <a:noFill/>
                          </a:ln>
                          <a:solidFill>
                            <a:schemeClr val="tx1"/>
                          </a:solidFill>
                          <a:effectLst/>
                          <a:uLnTx/>
                          <a:uFillTx/>
                          <a:latin typeface="Arial"/>
                          <a:ea typeface="+mn-ea"/>
                          <a:cs typeface="Arial"/>
                        </a:rPr>
                        <a:t>prueba de esfuerzo </a:t>
                      </a:r>
                      <a:r>
                        <a:rPr kumimoji="0" lang="es-ES" sz="1800" b="0" i="0" u="none" strike="noStrike" kern="1200" cap="none" spc="0" normalizeH="0" baseline="0" noProof="0" dirty="0" smtClean="0">
                          <a:ln>
                            <a:noFill/>
                          </a:ln>
                          <a:solidFill>
                            <a:schemeClr val="tx1"/>
                          </a:solidFill>
                          <a:effectLst/>
                          <a:uLnTx/>
                          <a:uFillTx/>
                          <a:latin typeface="Arial"/>
                          <a:ea typeface="+mn-ea"/>
                          <a:cs typeface="Arial"/>
                        </a:rPr>
                        <a:t>para realizar AF en cualquier intensidad</a:t>
                      </a:r>
                      <a:endParaRPr lang="es-ES" sz="1800" b="0" dirty="0">
                        <a:latin typeface="Arial"/>
                        <a:cs typeface="Arial"/>
                      </a:endParaRPr>
                    </a:p>
                  </a:txBody>
                  <a:tcPr anchor="ctr">
                    <a:lnL>
                      <a:noFill/>
                    </a:lnL>
                    <a:solidFill>
                      <a:srgbClr val="FF7E87">
                        <a:alpha val="37000"/>
                      </a:srgbClr>
                    </a:solidFill>
                  </a:tcPr>
                </a:tc>
              </a:tr>
              <a:tr h="370840">
                <a:tc>
                  <a:txBody>
                    <a:bodyPr/>
                    <a:lstStyle/>
                    <a:p>
                      <a:pPr algn="l">
                        <a:lnSpc>
                          <a:spcPct val="130000"/>
                        </a:lnSpc>
                      </a:pPr>
                      <a:r>
                        <a:rPr lang="es-ES" sz="2800" b="1" dirty="0" smtClean="0">
                          <a:solidFill>
                            <a:srgbClr val="FF7D00"/>
                          </a:solidFill>
                          <a:latin typeface="Arial"/>
                          <a:cs typeface="Arial"/>
                        </a:rPr>
                        <a:t> Medio</a:t>
                      </a:r>
                    </a:p>
                  </a:txBody>
                  <a:tcPr anchor="ctr"/>
                </a:tc>
                <a:tc>
                  <a:txBody>
                    <a:bodyPr/>
                    <a:lstStyle/>
                    <a:p>
                      <a:pPr marL="285750" marR="0" indent="-285750" algn="l" defTabSz="914400" rtl="0" eaLnBrk="1" fontAlgn="auto" latinLnBrk="0" hangingPunct="1">
                        <a:lnSpc>
                          <a:spcPct val="130000"/>
                        </a:lnSpc>
                        <a:spcBef>
                          <a:spcPts val="0"/>
                        </a:spcBef>
                        <a:spcAft>
                          <a:spcPts val="0"/>
                        </a:spcAft>
                        <a:buClrTx/>
                        <a:buSzTx/>
                        <a:buFont typeface="Arial"/>
                        <a:buChar char="•"/>
                        <a:defRPr/>
                      </a:pPr>
                      <a:r>
                        <a:rPr lang="es-ES" sz="1800" b="0" dirty="0" smtClean="0">
                          <a:solidFill>
                            <a:schemeClr val="tx1"/>
                          </a:solidFill>
                          <a:latin typeface="Arial"/>
                          <a:cs typeface="Arial"/>
                        </a:rPr>
                        <a:t>Asintomático</a:t>
                      </a:r>
                      <a:endParaRPr lang="es-ES" sz="1800" b="0" dirty="0" smtClean="0">
                        <a:solidFill>
                          <a:schemeClr val="tx1"/>
                        </a:solidFill>
                        <a:latin typeface="Arial"/>
                        <a:cs typeface="Arial"/>
                      </a:endParaRPr>
                    </a:p>
                    <a:p>
                      <a:pPr marL="285750" marR="0" indent="-285750" algn="l" defTabSz="914400" rtl="0" eaLnBrk="1" fontAlgn="auto" latinLnBrk="0" hangingPunct="1">
                        <a:lnSpc>
                          <a:spcPct val="130000"/>
                        </a:lnSpc>
                        <a:spcBef>
                          <a:spcPts val="0"/>
                        </a:spcBef>
                        <a:spcAft>
                          <a:spcPts val="0"/>
                        </a:spcAft>
                        <a:buClrTx/>
                        <a:buSzTx/>
                        <a:buFont typeface="Arial"/>
                        <a:buChar char="•"/>
                        <a:defRPr/>
                      </a:pPr>
                      <a:r>
                        <a:rPr lang="es-ES" sz="1800" b="0" dirty="0" smtClean="0">
                          <a:solidFill>
                            <a:schemeClr val="tx1"/>
                          </a:solidFill>
                          <a:latin typeface="Arial"/>
                          <a:cs typeface="Arial"/>
                        </a:rPr>
                        <a:t>≥ 2 F.</a:t>
                      </a:r>
                      <a:r>
                        <a:rPr lang="es-ES" sz="1800" b="0" baseline="0" dirty="0" smtClean="0">
                          <a:solidFill>
                            <a:schemeClr val="tx1"/>
                          </a:solidFill>
                          <a:latin typeface="Arial"/>
                          <a:cs typeface="Arial"/>
                        </a:rPr>
                        <a:t> de riesgo</a:t>
                      </a:r>
                      <a:endParaRPr lang="es-ES" sz="1800" b="0" dirty="0" smtClean="0">
                        <a:solidFill>
                          <a:schemeClr val="tx1"/>
                        </a:solidFill>
                        <a:latin typeface="Arial"/>
                        <a:cs typeface="Arial"/>
                      </a:endParaRPr>
                    </a:p>
                  </a:txBody>
                  <a:tcPr anchor="ctr">
                    <a:lnT w="12700" cap="flat" cmpd="sng" algn="ctr">
                      <a:noFill/>
                      <a:prstDash val="solid"/>
                      <a:round/>
                      <a:headEnd type="none" w="med" len="med"/>
                      <a:tailEnd type="none" w="med" len="med"/>
                    </a:lnT>
                    <a:solidFill>
                      <a:srgbClr val="FFD6A9">
                        <a:alpha val="28000"/>
                      </a:srgbClr>
                    </a:solidFill>
                  </a:tcPr>
                </a:tc>
                <a:tc>
                  <a:txBody>
                    <a:bodyPr/>
                    <a:lstStyle/>
                    <a:p>
                      <a:pPr marL="285750" indent="-285750" algn="l">
                        <a:lnSpc>
                          <a:spcPct val="130000"/>
                        </a:lnSpc>
                        <a:buFont typeface="Arial"/>
                        <a:buChar char="•"/>
                      </a:pPr>
                      <a:r>
                        <a:rPr lang="es-ES" sz="1800" b="0" baseline="0" dirty="0" smtClean="0">
                          <a:latin typeface="Arial"/>
                          <a:cs typeface="Arial"/>
                        </a:rPr>
                        <a:t>Realizar AF de intensidad leve/moderada</a:t>
                      </a:r>
                      <a:endParaRPr lang="es-ES" sz="1800" b="0" baseline="0" dirty="0" smtClean="0">
                        <a:latin typeface="Arial"/>
                        <a:cs typeface="Arial"/>
                      </a:endParaRPr>
                    </a:p>
                    <a:p>
                      <a:pPr marL="285750" indent="-285750" algn="l">
                        <a:lnSpc>
                          <a:spcPct val="130000"/>
                        </a:lnSpc>
                        <a:buFont typeface="Arial"/>
                        <a:buChar char="•"/>
                      </a:pPr>
                      <a:r>
                        <a:rPr lang="es-ES" sz="1800" b="0" dirty="0" smtClean="0">
                          <a:latin typeface="Arial"/>
                          <a:cs typeface="Arial"/>
                        </a:rPr>
                        <a:t>Solicitar</a:t>
                      </a:r>
                      <a:r>
                        <a:rPr lang="es-ES" sz="1800" b="0" baseline="0" dirty="0" smtClean="0">
                          <a:latin typeface="Arial"/>
                          <a:cs typeface="Arial"/>
                        </a:rPr>
                        <a:t> </a:t>
                      </a:r>
                      <a:r>
                        <a:rPr lang="es-ES" sz="1800" b="1" dirty="0" smtClean="0">
                          <a:latin typeface="Arial"/>
                          <a:cs typeface="Arial"/>
                        </a:rPr>
                        <a:t>prueba</a:t>
                      </a:r>
                      <a:r>
                        <a:rPr lang="es-ES" sz="1800" b="1" baseline="0" dirty="0" smtClean="0">
                          <a:latin typeface="Arial"/>
                          <a:cs typeface="Arial"/>
                        </a:rPr>
                        <a:t> de esfuerzo </a:t>
                      </a:r>
                      <a:r>
                        <a:rPr lang="es-ES" sz="1800" b="0" baseline="0" dirty="0" smtClean="0">
                          <a:latin typeface="Arial"/>
                          <a:cs typeface="Arial"/>
                        </a:rPr>
                        <a:t>para realizar </a:t>
                      </a:r>
                      <a:r>
                        <a:rPr lang="es-ES" sz="1800" b="0" dirty="0" smtClean="0">
                          <a:latin typeface="Arial"/>
                          <a:cs typeface="Arial"/>
                        </a:rPr>
                        <a:t>AF</a:t>
                      </a:r>
                      <a:r>
                        <a:rPr lang="es-ES" sz="1800" b="0" baseline="0" dirty="0" smtClean="0">
                          <a:latin typeface="Arial"/>
                          <a:cs typeface="Arial"/>
                        </a:rPr>
                        <a:t> de intensidad vigorosa</a:t>
                      </a:r>
                      <a:endParaRPr lang="es-ES" sz="1800" b="0" dirty="0">
                        <a:latin typeface="Arial"/>
                        <a:cs typeface="Arial"/>
                      </a:endParaRPr>
                    </a:p>
                  </a:txBody>
                  <a:tcPr anchor="ctr">
                    <a:solidFill>
                      <a:srgbClr val="FFD6A9">
                        <a:alpha val="28000"/>
                      </a:srgbClr>
                    </a:solidFill>
                  </a:tcPr>
                </a:tc>
              </a:tr>
              <a:tr h="370840">
                <a:tc>
                  <a:txBody>
                    <a:bodyPr/>
                    <a:lstStyle/>
                    <a:p>
                      <a:pPr marL="0" marR="0" indent="0" algn="l" defTabSz="914400" rtl="0" eaLnBrk="1" fontAlgn="auto" latinLnBrk="0" hangingPunct="1">
                        <a:lnSpc>
                          <a:spcPct val="130000"/>
                        </a:lnSpc>
                        <a:spcBef>
                          <a:spcPts val="0"/>
                        </a:spcBef>
                        <a:spcAft>
                          <a:spcPts val="0"/>
                        </a:spcAft>
                        <a:buClrTx/>
                        <a:buSzTx/>
                        <a:buFontTx/>
                        <a:buNone/>
                        <a:defRPr/>
                      </a:pPr>
                      <a:r>
                        <a:rPr lang="es-ES" sz="2400" b="1" dirty="0" smtClean="0">
                          <a:solidFill>
                            <a:srgbClr val="44A138"/>
                          </a:solidFill>
                          <a:latin typeface="Arial"/>
                          <a:cs typeface="Arial"/>
                        </a:rPr>
                        <a:t>Bajo </a:t>
                      </a:r>
                    </a:p>
                  </a:txBody>
                  <a:tcPr anchor="ctr"/>
                </a:tc>
                <a:tc>
                  <a:txBody>
                    <a:bodyPr/>
                    <a:lstStyle/>
                    <a:p>
                      <a:pPr marL="285750" indent="-285750" algn="l">
                        <a:lnSpc>
                          <a:spcPct val="130000"/>
                        </a:lnSpc>
                        <a:buFont typeface="Arial"/>
                        <a:buChar char="•"/>
                      </a:pPr>
                      <a:r>
                        <a:rPr lang="es-ES" sz="1800" b="0" dirty="0" smtClean="0">
                          <a:latin typeface="Arial"/>
                          <a:cs typeface="Arial"/>
                        </a:rPr>
                        <a:t>Asintomático</a:t>
                      </a:r>
                      <a:endParaRPr lang="es-ES" sz="1800" b="0" dirty="0" smtClean="0">
                        <a:latin typeface="Arial"/>
                        <a:cs typeface="Arial"/>
                      </a:endParaRPr>
                    </a:p>
                    <a:p>
                      <a:pPr marL="285750" marR="0" indent="-285750" algn="l" defTabSz="914400" rtl="0" eaLnBrk="1" fontAlgn="auto" latinLnBrk="0" hangingPunct="1">
                        <a:lnSpc>
                          <a:spcPct val="130000"/>
                        </a:lnSpc>
                        <a:spcBef>
                          <a:spcPts val="0"/>
                        </a:spcBef>
                        <a:spcAft>
                          <a:spcPts val="0"/>
                        </a:spcAft>
                        <a:buClrTx/>
                        <a:buSzTx/>
                        <a:buFont typeface="Arial"/>
                        <a:buChar char="•"/>
                        <a:defRPr/>
                      </a:pPr>
                      <a:r>
                        <a:rPr lang="es-ES" sz="1800" b="0" dirty="0" smtClean="0">
                          <a:latin typeface="Arial"/>
                          <a:cs typeface="Arial"/>
                        </a:rPr>
                        <a:t>&lt; 2</a:t>
                      </a:r>
                      <a:r>
                        <a:rPr lang="es-ES" sz="1800" b="0" dirty="0" smtClean="0">
                          <a:solidFill>
                            <a:schemeClr val="tx1"/>
                          </a:solidFill>
                          <a:latin typeface="Arial"/>
                          <a:cs typeface="Arial"/>
                        </a:rPr>
                        <a:t> F.</a:t>
                      </a:r>
                      <a:r>
                        <a:rPr lang="es-ES" sz="1800" b="0" baseline="0" dirty="0" smtClean="0">
                          <a:solidFill>
                            <a:schemeClr val="tx1"/>
                          </a:solidFill>
                          <a:latin typeface="Arial"/>
                          <a:cs typeface="Arial"/>
                        </a:rPr>
                        <a:t> de riesgo</a:t>
                      </a:r>
                      <a:endParaRPr lang="es-ES" sz="1800" b="0" dirty="0" smtClean="0">
                        <a:latin typeface="Arial"/>
                        <a:cs typeface="Arial"/>
                      </a:endParaRPr>
                    </a:p>
                  </a:txBody>
                  <a:tcPr anchor="ctr">
                    <a:solidFill>
                      <a:srgbClr val="A5FF5E">
                        <a:alpha val="43000"/>
                      </a:srgbClr>
                    </a:solidFill>
                  </a:tcPr>
                </a:tc>
                <a:tc>
                  <a:txBody>
                    <a:bodyPr/>
                    <a:lstStyle/>
                    <a:p>
                      <a:pPr marL="285750" indent="-285750" algn="l">
                        <a:lnSpc>
                          <a:spcPct val="130000"/>
                        </a:lnSpc>
                        <a:buFont typeface="Arial"/>
                        <a:buChar char="•"/>
                      </a:pPr>
                      <a:r>
                        <a:rPr lang="es-ES" sz="1800" b="0" dirty="0" smtClean="0">
                          <a:latin typeface="Arial"/>
                          <a:cs typeface="Arial"/>
                        </a:rPr>
                        <a:t>Iniciar programa de ejercicio</a:t>
                      </a:r>
                      <a:endParaRPr lang="es-ES" sz="1800" b="0" dirty="0" smtClean="0">
                        <a:latin typeface="Arial"/>
                        <a:cs typeface="Arial"/>
                      </a:endParaRPr>
                    </a:p>
                    <a:p>
                      <a:pPr marL="285750" indent="-285750" algn="l">
                        <a:lnSpc>
                          <a:spcPct val="130000"/>
                        </a:lnSpc>
                        <a:buFont typeface="Arial"/>
                        <a:buChar char="•"/>
                      </a:pPr>
                      <a:r>
                        <a:rPr lang="es-ES" sz="1800" b="0" dirty="0" smtClean="0">
                          <a:latin typeface="Arial"/>
                          <a:cs typeface="Arial"/>
                        </a:rPr>
                        <a:t>No requiere exámenes adicionales</a:t>
                      </a:r>
                    </a:p>
                  </a:txBody>
                  <a:tcPr anchor="ctr">
                    <a:solidFill>
                      <a:srgbClr val="A5FF5E">
                        <a:alpha val="43000"/>
                      </a:srgbClr>
                    </a:solidFill>
                  </a:tcPr>
                </a:tc>
              </a:tr>
            </a:tbl>
          </a:graphicData>
        </a:graphic>
      </p:graphicFrame>
      <p:pic>
        <p:nvPicPr>
          <p:cNvPr id="6" name="Imagen 5" descr="triangulo azul.png"/>
          <p:cNvPicPr>
            <a:picLocks noChangeAspect="1"/>
          </p:cNvPicPr>
          <p:nvPr/>
        </p:nvPicPr>
        <p:blipFill rotWithShape="1">
          <a:blip r:embed="rId1">
            <a:extLst>
              <a:ext uri="{28A0092B-C50C-407E-A947-70E740481C1C}">
                <a14:useLocalDpi xmlns:a14="http://schemas.microsoft.com/office/drawing/2010/main" val="0"/>
              </a:ext>
            </a:extLst>
          </a:blip>
          <a:srcRect l="-11" b="90954"/>
          <a:stretch>
            <a:fillRect/>
          </a:stretch>
        </p:blipFill>
        <p:spPr>
          <a:xfrm>
            <a:off x="-36514" y="62592"/>
            <a:ext cx="7752609" cy="1133003"/>
          </a:xfrm>
          <a:prstGeom prst="rect">
            <a:avLst/>
          </a:prstGeom>
        </p:spPr>
      </p:pic>
      <p:sp>
        <p:nvSpPr>
          <p:cNvPr id="7" name="CuadroTexto 6"/>
          <p:cNvSpPr txBox="1"/>
          <p:nvPr/>
        </p:nvSpPr>
        <p:spPr>
          <a:xfrm>
            <a:off x="117790" y="137502"/>
            <a:ext cx="6444696" cy="954107"/>
          </a:xfrm>
          <a:prstGeom prst="rect">
            <a:avLst/>
          </a:prstGeom>
          <a:noFill/>
        </p:spPr>
        <p:txBody>
          <a:bodyPr wrap="none" rtlCol="0">
            <a:spAutoFit/>
          </a:bodyPr>
          <a:lstStyle/>
          <a:p>
            <a:r>
              <a:rPr lang="es-ES" sz="2800" b="1" i="1" dirty="0" smtClean="0">
                <a:solidFill>
                  <a:srgbClr val="FFFFFF"/>
                </a:solidFill>
                <a:latin typeface="Century Gothic"/>
                <a:cs typeface="Century Gothic"/>
              </a:rPr>
              <a:t>método</a:t>
            </a:r>
            <a:r>
              <a:rPr lang="es-ES" sz="2800" i="1" dirty="0" smtClean="0">
                <a:solidFill>
                  <a:srgbClr val="FFFFFF"/>
                </a:solidFill>
                <a:latin typeface="Century Gothic"/>
                <a:cs typeface="Century Gothic"/>
              </a:rPr>
              <a:t>2</a:t>
            </a:r>
            <a:endParaRPr lang="es-ES" sz="2800" i="1" dirty="0" smtClean="0">
              <a:solidFill>
                <a:srgbClr val="FFFFFF"/>
              </a:solidFill>
              <a:latin typeface="Century Gothic"/>
              <a:cs typeface="Century Gothic"/>
            </a:endParaRPr>
          </a:p>
          <a:p>
            <a:r>
              <a:rPr lang="es-ES" sz="2800" dirty="0" smtClean="0">
                <a:solidFill>
                  <a:srgbClr val="FFFFFF"/>
                </a:solidFill>
                <a:latin typeface="Century Gothic"/>
                <a:cs typeface="Century Gothic"/>
              </a:rPr>
              <a:t>Recomendaciones según el riesgo</a:t>
            </a:r>
            <a:endParaRPr lang="es-ES" sz="2800" dirty="0">
              <a:solidFill>
                <a:srgbClr val="FFFFFF"/>
              </a:solidFill>
              <a:latin typeface="Century Gothic"/>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685800" y="2428868"/>
            <a:ext cx="7772400" cy="3857652"/>
          </a:xfrm>
        </p:spPr>
        <p:txBody>
          <a:bodyPr/>
          <a:lstStyle/>
          <a:p>
            <a:pPr eaLnBrk="1" hangingPunct="1">
              <a:buClr>
                <a:srgbClr val="FF0033"/>
              </a:buClr>
            </a:pPr>
            <a:r>
              <a:rPr lang="es-ES_tradnl" sz="2400" b="1" i="1" dirty="0" smtClean="0">
                <a:solidFill>
                  <a:schemeClr val="accent1">
                    <a:lumMod val="75000"/>
                  </a:schemeClr>
                </a:solidFill>
                <a:latin typeface="Arial" pitchFamily="34" charset="0"/>
                <a:cs typeface="Arial" pitchFamily="34" charset="0"/>
              </a:rPr>
              <a:t>OMS  (1964)</a:t>
            </a:r>
            <a:r>
              <a:rPr lang="es-ES_tradnl" sz="2400" b="1" dirty="0" smtClean="0">
                <a:solidFill>
                  <a:schemeClr val="accent1">
                    <a:lumMod val="75000"/>
                  </a:schemeClr>
                </a:solidFill>
                <a:latin typeface="Arial" pitchFamily="34" charset="0"/>
                <a:cs typeface="Arial" pitchFamily="34" charset="0"/>
              </a:rPr>
              <a:t>  Definición y directrices  RHC.</a:t>
            </a:r>
            <a:endParaRPr lang="es-ES_tradnl" sz="2400" b="1" i="1" dirty="0" smtClean="0">
              <a:solidFill>
                <a:schemeClr val="accent1">
                  <a:lumMod val="75000"/>
                </a:schemeClr>
              </a:solidFill>
              <a:latin typeface="Arial" pitchFamily="34" charset="0"/>
              <a:cs typeface="Arial" pitchFamily="34" charset="0"/>
            </a:endParaRPr>
          </a:p>
          <a:p>
            <a:pPr eaLnBrk="1" hangingPunct="1">
              <a:lnSpc>
                <a:spcPct val="70000"/>
              </a:lnSpc>
              <a:buClr>
                <a:srgbClr val="FF0033"/>
              </a:buClr>
            </a:pPr>
            <a:r>
              <a:rPr lang="es-ES_tradnl" sz="2400" b="1" i="1" dirty="0" smtClean="0">
                <a:solidFill>
                  <a:schemeClr val="accent1">
                    <a:lumMod val="75000"/>
                  </a:schemeClr>
                </a:solidFill>
                <a:latin typeface="Arial" pitchFamily="34" charset="0"/>
                <a:cs typeface="Arial" pitchFamily="34" charset="0"/>
              </a:rPr>
              <a:t>AHA (1972).</a:t>
            </a:r>
            <a:r>
              <a:rPr lang="es-ES_tradnl" sz="2400" b="1" dirty="0" smtClean="0">
                <a:solidFill>
                  <a:schemeClr val="accent1">
                    <a:lumMod val="75000"/>
                  </a:schemeClr>
                </a:solidFill>
                <a:latin typeface="Arial" pitchFamily="34" charset="0"/>
                <a:cs typeface="Arial" pitchFamily="34" charset="0"/>
              </a:rPr>
              <a:t>  Comité  del ejercicio   1era  guía.</a:t>
            </a:r>
            <a:endParaRPr lang="es-ES_tradnl" sz="2400" b="1" dirty="0" smtClean="0">
              <a:solidFill>
                <a:schemeClr val="accent1">
                  <a:lumMod val="75000"/>
                </a:schemeClr>
              </a:solidFill>
              <a:latin typeface="Arial" pitchFamily="34" charset="0"/>
              <a:cs typeface="Arial" pitchFamily="34" charset="0"/>
            </a:endParaRPr>
          </a:p>
          <a:p>
            <a:pPr eaLnBrk="1" hangingPunct="1">
              <a:lnSpc>
                <a:spcPct val="90000"/>
              </a:lnSpc>
              <a:buClr>
                <a:srgbClr val="FF0033"/>
              </a:buClr>
            </a:pPr>
            <a:r>
              <a:rPr lang="es-ES_tradnl" sz="2400" b="1" i="1" dirty="0" smtClean="0">
                <a:solidFill>
                  <a:schemeClr val="accent1">
                    <a:lumMod val="75000"/>
                  </a:schemeClr>
                </a:solidFill>
                <a:latin typeface="Arial" pitchFamily="34" charset="0"/>
                <a:cs typeface="Arial" pitchFamily="34" charset="0"/>
              </a:rPr>
              <a:t>Asoc. Americana</a:t>
            </a:r>
            <a:r>
              <a:rPr lang="es-ES_tradnl" sz="2400" b="1" dirty="0" smtClean="0">
                <a:solidFill>
                  <a:schemeClr val="accent1">
                    <a:lumMod val="75000"/>
                  </a:schemeClr>
                </a:solidFill>
                <a:latin typeface="Arial" pitchFamily="34" charset="0"/>
                <a:cs typeface="Arial" pitchFamily="34" charset="0"/>
              </a:rPr>
              <a:t> de RHCV y pulmonar </a:t>
            </a:r>
            <a:r>
              <a:rPr lang="es-ES_tradnl" sz="2400" b="1" i="1" dirty="0" smtClean="0">
                <a:solidFill>
                  <a:schemeClr val="accent1">
                    <a:lumMod val="75000"/>
                  </a:schemeClr>
                </a:solidFill>
                <a:latin typeface="Arial" pitchFamily="34" charset="0"/>
                <a:cs typeface="Arial" pitchFamily="34" charset="0"/>
              </a:rPr>
              <a:t>(1986).</a:t>
            </a:r>
            <a:endParaRPr lang="es-ES_tradnl" sz="2400" b="1" dirty="0" smtClean="0">
              <a:solidFill>
                <a:schemeClr val="accent1">
                  <a:lumMod val="75000"/>
                </a:schemeClr>
              </a:solidFill>
              <a:latin typeface="Arial" pitchFamily="34" charset="0"/>
              <a:cs typeface="Arial" pitchFamily="34" charset="0"/>
            </a:endParaRPr>
          </a:p>
          <a:p>
            <a:pPr eaLnBrk="1" hangingPunct="1">
              <a:lnSpc>
                <a:spcPct val="90000"/>
              </a:lnSpc>
              <a:buClr>
                <a:srgbClr val="FF0033"/>
              </a:buClr>
            </a:pPr>
            <a:r>
              <a:rPr lang="es-ES_tradnl" sz="2400" b="1" i="1" dirty="0" smtClean="0">
                <a:solidFill>
                  <a:schemeClr val="accent1">
                    <a:lumMod val="75000"/>
                  </a:schemeClr>
                </a:solidFill>
                <a:latin typeface="Arial" pitchFamily="34" charset="0"/>
                <a:cs typeface="Arial" pitchFamily="34" charset="0"/>
              </a:rPr>
              <a:t>Oldridge  (1988).   </a:t>
            </a:r>
            <a:r>
              <a:rPr lang="es-ES_tradnl" sz="2400" b="1" dirty="0" smtClean="0">
                <a:solidFill>
                  <a:schemeClr val="accent1">
                    <a:lumMod val="75000"/>
                  </a:schemeClr>
                </a:solidFill>
                <a:latin typeface="Arial" pitchFamily="34" charset="0"/>
                <a:cs typeface="Arial" pitchFamily="34" charset="0"/>
              </a:rPr>
              <a:t>&lt; Mortalidad 25%</a:t>
            </a:r>
            <a:endParaRPr lang="es-ES_tradnl" sz="2400" b="1" dirty="0" smtClean="0">
              <a:solidFill>
                <a:schemeClr val="accent1">
                  <a:lumMod val="75000"/>
                </a:schemeClr>
              </a:solidFill>
              <a:latin typeface="Arial" pitchFamily="34" charset="0"/>
              <a:cs typeface="Arial" pitchFamily="34" charset="0"/>
            </a:endParaRPr>
          </a:p>
          <a:p>
            <a:pPr eaLnBrk="1" hangingPunct="1">
              <a:lnSpc>
                <a:spcPct val="90000"/>
              </a:lnSpc>
              <a:buClr>
                <a:srgbClr val="FF0033"/>
              </a:buClr>
            </a:pPr>
            <a:r>
              <a:rPr lang="es-ES_tradnl" sz="2400" b="1" i="1" dirty="0" smtClean="0">
                <a:solidFill>
                  <a:schemeClr val="accent1">
                    <a:lumMod val="75000"/>
                  </a:schemeClr>
                </a:solidFill>
                <a:latin typeface="Arial" pitchFamily="34" charset="0"/>
                <a:cs typeface="Arial" pitchFamily="34" charset="0"/>
              </a:rPr>
              <a:t>O`Connor  (1989). </a:t>
            </a:r>
            <a:r>
              <a:rPr lang="es-ES_tradnl" sz="2400" b="1" dirty="0" smtClean="0">
                <a:solidFill>
                  <a:schemeClr val="accent1">
                    <a:lumMod val="75000"/>
                  </a:schemeClr>
                </a:solidFill>
                <a:latin typeface="Arial" pitchFamily="34" charset="0"/>
                <a:cs typeface="Arial" pitchFamily="34" charset="0"/>
              </a:rPr>
              <a:t>&lt; Mortalidad 37%</a:t>
            </a:r>
            <a:endParaRPr lang="es-ES_tradnl" sz="2400" b="1" dirty="0" smtClean="0">
              <a:solidFill>
                <a:schemeClr val="accent1">
                  <a:lumMod val="75000"/>
                </a:schemeClr>
              </a:solidFill>
              <a:latin typeface="Arial" pitchFamily="34" charset="0"/>
              <a:cs typeface="Arial" pitchFamily="34" charset="0"/>
            </a:endParaRPr>
          </a:p>
          <a:p>
            <a:pPr eaLnBrk="1" hangingPunct="1">
              <a:lnSpc>
                <a:spcPct val="90000"/>
              </a:lnSpc>
              <a:buClr>
                <a:srgbClr val="FF0033"/>
              </a:buClr>
            </a:pPr>
            <a:r>
              <a:rPr lang="es-ES_tradnl" sz="2400" b="1" i="1" dirty="0" smtClean="0">
                <a:solidFill>
                  <a:schemeClr val="accent1">
                    <a:lumMod val="75000"/>
                  </a:schemeClr>
                </a:solidFill>
                <a:latin typeface="Arial" pitchFamily="34" charset="0"/>
                <a:cs typeface="Arial" pitchFamily="34" charset="0"/>
              </a:rPr>
              <a:t>N Nanette </a:t>
            </a:r>
            <a:r>
              <a:rPr lang="es-ES_tradnl" sz="2400" b="1" i="1" dirty="0" err="1" smtClean="0">
                <a:solidFill>
                  <a:schemeClr val="accent1">
                    <a:lumMod val="75000"/>
                  </a:schemeClr>
                </a:solidFill>
                <a:latin typeface="Arial" pitchFamily="34" charset="0"/>
                <a:cs typeface="Arial" pitchFamily="34" charset="0"/>
              </a:rPr>
              <a:t>Kass</a:t>
            </a:r>
            <a:r>
              <a:rPr lang="es-ES_tradnl" sz="2400" b="1" i="1" dirty="0" smtClean="0">
                <a:solidFill>
                  <a:schemeClr val="accent1">
                    <a:lumMod val="75000"/>
                  </a:schemeClr>
                </a:solidFill>
                <a:latin typeface="Arial" pitchFamily="34" charset="0"/>
                <a:cs typeface="Arial" pitchFamily="34" charset="0"/>
              </a:rPr>
              <a:t> Wenger (1992). </a:t>
            </a:r>
            <a:endParaRPr lang="es-ES_tradnl" sz="2400" b="1" i="1" dirty="0" smtClean="0">
              <a:solidFill>
                <a:schemeClr val="accent1">
                  <a:lumMod val="75000"/>
                </a:schemeClr>
              </a:solidFill>
              <a:latin typeface="Arial" pitchFamily="34" charset="0"/>
              <a:cs typeface="Arial" pitchFamily="34" charset="0"/>
            </a:endParaRPr>
          </a:p>
          <a:p>
            <a:pPr eaLnBrk="1" hangingPunct="1">
              <a:lnSpc>
                <a:spcPct val="90000"/>
              </a:lnSpc>
              <a:buFontTx/>
              <a:buNone/>
            </a:pPr>
            <a:endParaRPr lang="es-ES_tradnl" sz="1800" i="1" dirty="0" smtClean="0">
              <a:solidFill>
                <a:srgbClr val="363636"/>
              </a:solidFill>
              <a:latin typeface="Arial" pitchFamily="34" charset="0"/>
              <a:cs typeface="Arial" pitchFamily="34" charset="0"/>
            </a:endParaRPr>
          </a:p>
          <a:p>
            <a:pPr eaLnBrk="1" hangingPunct="1">
              <a:lnSpc>
                <a:spcPct val="90000"/>
              </a:lnSpc>
              <a:buFontTx/>
              <a:buNone/>
            </a:pPr>
            <a:r>
              <a:rPr lang="es-ES_tradnl" sz="1600" dirty="0" smtClean="0">
                <a:solidFill>
                  <a:srgbClr val="363636"/>
                </a:solidFill>
                <a:latin typeface="Arial" pitchFamily="34" charset="0"/>
                <a:cs typeface="Arial" pitchFamily="34" charset="0"/>
              </a:rPr>
              <a:t>Vázquez C, G. Cardiol. Intercontinental, </a:t>
            </a:r>
            <a:r>
              <a:rPr lang="es-ES_tradnl" sz="1600" dirty="0" err="1" smtClean="0">
                <a:solidFill>
                  <a:srgbClr val="363636"/>
                </a:solidFill>
                <a:latin typeface="Arial" pitchFamily="34" charset="0"/>
                <a:cs typeface="Arial" pitchFamily="34" charset="0"/>
              </a:rPr>
              <a:t>Vol</a:t>
            </a:r>
            <a:r>
              <a:rPr lang="es-ES_tradnl" sz="1600" dirty="0" smtClean="0">
                <a:solidFill>
                  <a:srgbClr val="363636"/>
                </a:solidFill>
                <a:latin typeface="Arial" pitchFamily="34" charset="0"/>
                <a:cs typeface="Arial" pitchFamily="34" charset="0"/>
              </a:rPr>
              <a:t> 3, No1, 2000. 	Rev Esp Cardiol. 48 (</a:t>
            </a:r>
            <a:r>
              <a:rPr lang="es-ES_tradnl" sz="1600" dirty="0" err="1" smtClean="0">
                <a:solidFill>
                  <a:srgbClr val="363636"/>
                </a:solidFill>
                <a:latin typeface="Arial" pitchFamily="34" charset="0"/>
                <a:cs typeface="Arial" pitchFamily="34" charset="0"/>
              </a:rPr>
              <a:t>supl</a:t>
            </a:r>
            <a:r>
              <a:rPr lang="es-ES_tradnl" sz="1600" dirty="0" smtClean="0">
                <a:solidFill>
                  <a:srgbClr val="363636"/>
                </a:solidFill>
                <a:latin typeface="Arial" pitchFamily="34" charset="0"/>
                <a:cs typeface="Arial" pitchFamily="34" charset="0"/>
              </a:rPr>
              <a:t> 1)1-7. </a:t>
            </a:r>
          </a:p>
        </p:txBody>
      </p:sp>
      <p:sp>
        <p:nvSpPr>
          <p:cNvPr id="4" name="3 Flecha izquierda"/>
          <p:cNvSpPr/>
          <p:nvPr/>
        </p:nvSpPr>
        <p:spPr>
          <a:xfrm rot="1043246">
            <a:off x="6941389" y="4059410"/>
            <a:ext cx="1769553" cy="1500198"/>
          </a:xfrm>
          <a:prstGeom prst="leftArrow">
            <a:avLst/>
          </a:prstGeom>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380971" y="571480"/>
            <a:ext cx="4572000" cy="923330"/>
          </a:xfrm>
          <a:prstGeom prst="rect">
            <a:avLst/>
          </a:prstGeom>
          <a:solidFill>
            <a:schemeClr val="accent1">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spAutoFit/>
          </a:bodyPr>
          <a:lstStyle/>
          <a:p>
            <a:r>
              <a:rPr lang="es-CO" dirty="0" smtClean="0">
                <a:solidFill>
                  <a:schemeClr val="bg1"/>
                </a:solidFill>
                <a:latin typeface="Arial" charset="0"/>
              </a:rPr>
              <a:t>INDICACIONES , CI Y COMPLICACIONES DE LA REHABILITACIÓN CARDIACA</a:t>
            </a:r>
            <a:endParaRPr lang="es-CO"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gt;="/>
          <p:cNvPicPr>
            <a:picLocks noChangeAspect="1" noChangeArrowheads="1"/>
          </p:cNvPicPr>
          <p:nvPr/>
        </p:nvPicPr>
        <p:blipFill>
          <a:blip r:embed="rId1" cstate="print"/>
          <a:srcRect/>
          <a:stretch>
            <a:fillRect/>
          </a:stretch>
        </p:blipFill>
        <p:spPr bwMode="auto">
          <a:xfrm>
            <a:off x="11391900" y="4341813"/>
            <a:ext cx="79375" cy="114300"/>
          </a:xfrm>
          <a:prstGeom prst="rect">
            <a:avLst/>
          </a:prstGeom>
          <a:noFill/>
          <a:ln w="9525">
            <a:noFill/>
            <a:miter lim="800000"/>
            <a:headEnd/>
            <a:tailEnd/>
          </a:ln>
        </p:spPr>
      </p:pic>
      <p:sp>
        <p:nvSpPr>
          <p:cNvPr id="25604" name="Text Box 4"/>
          <p:cNvSpPr txBox="1">
            <a:spLocks noChangeArrowheads="1"/>
          </p:cNvSpPr>
          <p:nvPr/>
        </p:nvSpPr>
        <p:spPr bwMode="auto">
          <a:xfrm>
            <a:off x="323528" y="1412776"/>
            <a:ext cx="8208912" cy="4741298"/>
          </a:xfrm>
          <a:prstGeom prst="rect">
            <a:avLst/>
          </a:prstGeom>
          <a:noFill/>
          <a:ln w="9525">
            <a:noFill/>
            <a:miter lim="800000"/>
          </a:ln>
        </p:spPr>
        <p:txBody>
          <a:bodyPr wrap="square">
            <a:spAutoFit/>
          </a:bodyPr>
          <a:lstStyle/>
          <a:p>
            <a:pPr fontAlgn="base">
              <a:lnSpc>
                <a:spcPct val="120000"/>
              </a:lnSpc>
              <a:spcBef>
                <a:spcPct val="50000"/>
              </a:spcBef>
              <a:spcAft>
                <a:spcPct val="0"/>
              </a:spcAft>
            </a:pPr>
            <a:r>
              <a:rPr lang="es-MX" dirty="0" smtClean="0">
                <a:solidFill>
                  <a:srgbClr val="000000"/>
                </a:solidFill>
                <a:latin typeface="Arial"/>
                <a:cs typeface="Arial"/>
              </a:rPr>
              <a:t>Hombres y mujeres </a:t>
            </a:r>
            <a:r>
              <a:rPr lang="es-ES" dirty="0" smtClean="0">
                <a:latin typeface="Arial"/>
                <a:cs typeface="Arial"/>
              </a:rPr>
              <a:t>&gt; </a:t>
            </a:r>
            <a:r>
              <a:rPr lang="es-ES" dirty="0" smtClean="0">
                <a:solidFill>
                  <a:srgbClr val="000000"/>
                </a:solidFill>
                <a:latin typeface="Arial"/>
                <a:cs typeface="Arial"/>
              </a:rPr>
              <a:t>35 </a:t>
            </a:r>
            <a:r>
              <a:rPr lang="es-MX" dirty="0" smtClean="0">
                <a:solidFill>
                  <a:srgbClr val="000000"/>
                </a:solidFill>
                <a:latin typeface="Arial"/>
                <a:cs typeface="Arial"/>
              </a:rPr>
              <a:t>años</a:t>
            </a:r>
            <a:r>
              <a:rPr lang="es-ES" baseline="30000" dirty="0" smtClean="0">
                <a:solidFill>
                  <a:srgbClr val="000000"/>
                </a:solidFill>
                <a:latin typeface="Arial"/>
                <a:cs typeface="Arial"/>
              </a:rPr>
              <a:t> </a:t>
            </a:r>
            <a:endParaRPr lang="es-MX" sz="1200" dirty="0" smtClean="0">
              <a:solidFill>
                <a:srgbClr val="000000"/>
              </a:solidFill>
              <a:latin typeface="Arial"/>
              <a:cs typeface="Arial"/>
            </a:endParaRPr>
          </a:p>
          <a:p>
            <a:pPr marL="457200" indent="-457200" fontAlgn="base">
              <a:lnSpc>
                <a:spcPct val="120000"/>
              </a:lnSpc>
              <a:spcBef>
                <a:spcPct val="50000"/>
              </a:spcBef>
              <a:spcAft>
                <a:spcPct val="0"/>
              </a:spcAft>
            </a:pPr>
            <a:r>
              <a:rPr lang="es-MX" b="1" dirty="0" smtClean="0">
                <a:solidFill>
                  <a:srgbClr val="44A138"/>
                </a:solidFill>
                <a:latin typeface="Century Gothic"/>
                <a:cs typeface="Century Gothic"/>
              </a:rPr>
              <a:t>Con uno o más de los siguientes factores:</a:t>
            </a:r>
            <a:endParaRPr lang="es-MX" b="1" dirty="0" smtClean="0">
              <a:solidFill>
                <a:srgbClr val="44A138"/>
              </a:solidFill>
              <a:latin typeface="Century Gothic"/>
              <a:cs typeface="Century Gothic"/>
            </a:endParaRPr>
          </a:p>
          <a:p>
            <a:pPr marL="914400" lvl="1" indent="-457200" fontAlgn="base">
              <a:lnSpc>
                <a:spcPct val="110000"/>
              </a:lnSpc>
              <a:spcBef>
                <a:spcPct val="50000"/>
              </a:spcBef>
              <a:spcAft>
                <a:spcPct val="0"/>
              </a:spcAft>
              <a:buFontTx/>
              <a:buAutoNum type="arabicPeriod"/>
            </a:pPr>
            <a:r>
              <a:rPr lang="es-MX" dirty="0">
                <a:solidFill>
                  <a:srgbClr val="000000"/>
                </a:solidFill>
                <a:latin typeface="Arial"/>
                <a:cs typeface="Arial"/>
              </a:rPr>
              <a:t>Diabetes </a:t>
            </a:r>
            <a:r>
              <a:rPr lang="es-MX" dirty="0" smtClean="0">
                <a:solidFill>
                  <a:srgbClr val="000000"/>
                </a:solidFill>
                <a:latin typeface="Arial"/>
                <a:cs typeface="Arial"/>
              </a:rPr>
              <a:t>Mellitus </a:t>
            </a:r>
            <a:r>
              <a:rPr lang="es-MX" dirty="0">
                <a:solidFill>
                  <a:srgbClr val="000000"/>
                </a:solidFill>
                <a:latin typeface="Arial"/>
                <a:cs typeface="Arial"/>
              </a:rPr>
              <a:t>t</a:t>
            </a:r>
            <a:r>
              <a:rPr lang="es-MX" dirty="0" smtClean="0">
                <a:solidFill>
                  <a:srgbClr val="000000"/>
                </a:solidFill>
                <a:latin typeface="Arial"/>
                <a:cs typeface="Arial"/>
              </a:rPr>
              <a:t>ipo </a:t>
            </a:r>
            <a:r>
              <a:rPr lang="es-MX" dirty="0">
                <a:solidFill>
                  <a:srgbClr val="000000"/>
                </a:solidFill>
                <a:latin typeface="Arial"/>
                <a:cs typeface="Arial"/>
              </a:rPr>
              <a:t>2 de &gt; 10 años de </a:t>
            </a:r>
            <a:r>
              <a:rPr lang="es-MX" dirty="0" smtClean="0">
                <a:solidFill>
                  <a:srgbClr val="000000"/>
                </a:solidFill>
                <a:latin typeface="Arial"/>
                <a:cs typeface="Arial"/>
              </a:rPr>
              <a:t>duración</a:t>
            </a:r>
            <a:endParaRPr lang="es-MX" dirty="0" smtClean="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Diabetes tipo </a:t>
            </a:r>
            <a:r>
              <a:rPr lang="es-MX" dirty="0">
                <a:solidFill>
                  <a:srgbClr val="000000"/>
                </a:solidFill>
                <a:latin typeface="Arial"/>
                <a:cs typeface="Arial"/>
              </a:rPr>
              <a:t>1 de &gt; 15 años de </a:t>
            </a:r>
            <a:r>
              <a:rPr lang="es-MX" dirty="0" smtClean="0">
                <a:solidFill>
                  <a:srgbClr val="000000"/>
                </a:solidFill>
                <a:latin typeface="Arial"/>
                <a:cs typeface="Arial"/>
              </a:rPr>
              <a:t>duración</a:t>
            </a:r>
            <a:endParaRPr lang="es-ES" sz="2000" dirty="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Colesterol total </a:t>
            </a:r>
            <a:r>
              <a:rPr lang="es-ES" dirty="0" smtClean="0">
                <a:latin typeface="Arial"/>
                <a:cs typeface="Arial"/>
              </a:rPr>
              <a:t>≥ </a:t>
            </a:r>
            <a:r>
              <a:rPr lang="es-MX" dirty="0" smtClean="0">
                <a:solidFill>
                  <a:srgbClr val="000000"/>
                </a:solidFill>
                <a:latin typeface="Arial"/>
                <a:cs typeface="Arial"/>
              </a:rPr>
              <a:t>240 mg/dl (Hipercolesterolemia); LDL &gt; 130 mg/dl</a:t>
            </a:r>
            <a:endParaRPr lang="es-MX" dirty="0" smtClean="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HDL &lt; 35 en hombres</a:t>
            </a:r>
            <a:r>
              <a:rPr lang="es-MX" dirty="0">
                <a:solidFill>
                  <a:srgbClr val="000000"/>
                </a:solidFill>
                <a:latin typeface="Arial"/>
                <a:cs typeface="Arial"/>
              </a:rPr>
              <a:t> </a:t>
            </a:r>
            <a:r>
              <a:rPr lang="es-MX" dirty="0" smtClean="0">
                <a:solidFill>
                  <a:srgbClr val="000000"/>
                </a:solidFill>
                <a:latin typeface="Arial"/>
                <a:cs typeface="Arial"/>
              </a:rPr>
              <a:t>y &lt; 45 en mujeres</a:t>
            </a:r>
            <a:endParaRPr lang="es-MX" dirty="0" smtClean="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Hipertensión: PAS </a:t>
            </a:r>
            <a:r>
              <a:rPr lang="es-ES" dirty="0" smtClean="0">
                <a:latin typeface="Arial"/>
                <a:cs typeface="Arial"/>
              </a:rPr>
              <a:t>≥ 1</a:t>
            </a:r>
            <a:r>
              <a:rPr lang="es-MX" dirty="0" smtClean="0">
                <a:solidFill>
                  <a:srgbClr val="000000"/>
                </a:solidFill>
                <a:latin typeface="Arial"/>
                <a:cs typeface="Arial"/>
              </a:rPr>
              <a:t>40 mmHg y/o PAD </a:t>
            </a:r>
            <a:r>
              <a:rPr lang="es-ES" dirty="0" smtClean="0">
                <a:latin typeface="Arial"/>
                <a:cs typeface="Arial"/>
              </a:rPr>
              <a:t>≥ 90 </a:t>
            </a:r>
            <a:r>
              <a:rPr lang="es-ES" dirty="0" err="1" smtClean="0">
                <a:latin typeface="Arial"/>
                <a:cs typeface="Arial"/>
              </a:rPr>
              <a:t>mmHg</a:t>
            </a:r>
            <a:endParaRPr lang="es-MX" dirty="0" smtClean="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Tabaquismo actual o reciente</a:t>
            </a:r>
            <a:endParaRPr lang="es-MX" dirty="0" smtClean="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Familiar </a:t>
            </a:r>
            <a:r>
              <a:rPr lang="es-MX" dirty="0">
                <a:solidFill>
                  <a:srgbClr val="000000"/>
                </a:solidFill>
                <a:latin typeface="Arial"/>
                <a:cs typeface="Arial"/>
              </a:rPr>
              <a:t>de primer grado &lt; 60 </a:t>
            </a:r>
            <a:r>
              <a:rPr lang="es-MX" dirty="0" smtClean="0">
                <a:solidFill>
                  <a:srgbClr val="000000"/>
                </a:solidFill>
                <a:latin typeface="Arial"/>
                <a:cs typeface="Arial"/>
              </a:rPr>
              <a:t>años con enfermedad coronaria</a:t>
            </a:r>
            <a:endParaRPr lang="es-MX" dirty="0" smtClean="0">
              <a:solidFill>
                <a:srgbClr val="000000"/>
              </a:solidFill>
              <a:latin typeface="Arial"/>
              <a:cs typeface="Arial"/>
            </a:endParaRPr>
          </a:p>
          <a:p>
            <a:pPr marL="914400" lvl="1" indent="-457200" fontAlgn="base">
              <a:lnSpc>
                <a:spcPct val="110000"/>
              </a:lnSpc>
              <a:spcBef>
                <a:spcPct val="50000"/>
              </a:spcBef>
              <a:spcAft>
                <a:spcPct val="0"/>
              </a:spcAft>
              <a:buFontTx/>
              <a:buAutoNum type="arabicPeriod"/>
            </a:pPr>
            <a:r>
              <a:rPr lang="es-MX" dirty="0" smtClean="0">
                <a:solidFill>
                  <a:srgbClr val="000000"/>
                </a:solidFill>
                <a:latin typeface="Arial"/>
                <a:cs typeface="Arial"/>
              </a:rPr>
              <a:t>Enfermedad microvascular, arterial periférica, neuropatía autonómica, nefropatía terminal.</a:t>
            </a:r>
          </a:p>
        </p:txBody>
      </p:sp>
      <p:sp>
        <p:nvSpPr>
          <p:cNvPr id="2" name="CuadroTexto 1"/>
          <p:cNvSpPr txBox="1"/>
          <p:nvPr/>
        </p:nvSpPr>
        <p:spPr>
          <a:xfrm>
            <a:off x="3203848" y="6381328"/>
            <a:ext cx="5935877" cy="369332"/>
          </a:xfrm>
          <a:prstGeom prst="rect">
            <a:avLst/>
          </a:prstGeom>
          <a:noFill/>
        </p:spPr>
        <p:txBody>
          <a:bodyPr wrap="none" rtlCol="0">
            <a:spAutoFit/>
          </a:bodyPr>
          <a:lstStyle/>
          <a:p>
            <a:r>
              <a:rPr lang="es-ES" i="1" dirty="0" err="1" smtClean="0">
                <a:solidFill>
                  <a:srgbClr val="1A2B7A"/>
                </a:solidFill>
              </a:rPr>
              <a:t>ACSM’s</a:t>
            </a:r>
            <a:r>
              <a:rPr lang="es-ES" i="1" dirty="0" smtClean="0">
                <a:solidFill>
                  <a:srgbClr val="1A2B7A"/>
                </a:solidFill>
              </a:rPr>
              <a:t> </a:t>
            </a:r>
            <a:r>
              <a:rPr lang="es-ES" i="1" dirty="0" err="1" smtClean="0">
                <a:solidFill>
                  <a:srgbClr val="1A2B7A"/>
                </a:solidFill>
              </a:rPr>
              <a:t>guidelines</a:t>
            </a:r>
            <a:r>
              <a:rPr lang="es-ES" i="1" dirty="0" smtClean="0">
                <a:solidFill>
                  <a:srgbClr val="1A2B7A"/>
                </a:solidFill>
              </a:rPr>
              <a:t> </a:t>
            </a:r>
            <a:r>
              <a:rPr lang="es-ES" i="1" dirty="0" err="1" smtClean="0">
                <a:solidFill>
                  <a:srgbClr val="1A2B7A"/>
                </a:solidFill>
              </a:rPr>
              <a:t>for</a:t>
            </a:r>
            <a:r>
              <a:rPr lang="es-ES" i="1" dirty="0" smtClean="0">
                <a:solidFill>
                  <a:srgbClr val="1A2B7A"/>
                </a:solidFill>
              </a:rPr>
              <a:t> </a:t>
            </a:r>
            <a:r>
              <a:rPr lang="es-ES" i="1" dirty="0" err="1">
                <a:solidFill>
                  <a:srgbClr val="1A2B7A"/>
                </a:solidFill>
              </a:rPr>
              <a:t>e</a:t>
            </a:r>
            <a:r>
              <a:rPr lang="es-ES" i="1" dirty="0" err="1" smtClean="0">
                <a:solidFill>
                  <a:srgbClr val="1A2B7A"/>
                </a:solidFill>
              </a:rPr>
              <a:t>xercise</a:t>
            </a:r>
            <a:r>
              <a:rPr lang="es-ES" i="1" dirty="0" smtClean="0">
                <a:solidFill>
                  <a:srgbClr val="1A2B7A"/>
                </a:solidFill>
              </a:rPr>
              <a:t> </a:t>
            </a:r>
            <a:r>
              <a:rPr lang="es-ES" i="1" dirty="0" err="1" smtClean="0">
                <a:solidFill>
                  <a:srgbClr val="1A2B7A"/>
                </a:solidFill>
              </a:rPr>
              <a:t>testing</a:t>
            </a:r>
            <a:r>
              <a:rPr lang="es-ES" i="1" dirty="0" smtClean="0">
                <a:solidFill>
                  <a:srgbClr val="1A2B7A"/>
                </a:solidFill>
              </a:rPr>
              <a:t> and </a:t>
            </a:r>
            <a:r>
              <a:rPr lang="es-ES" i="1" dirty="0" err="1" smtClean="0">
                <a:solidFill>
                  <a:srgbClr val="1A2B7A"/>
                </a:solidFill>
              </a:rPr>
              <a:t>prescription</a:t>
            </a:r>
            <a:r>
              <a:rPr lang="es-ES" i="1" dirty="0">
                <a:solidFill>
                  <a:srgbClr val="1A2B7A"/>
                </a:solidFill>
              </a:rPr>
              <a:t>,</a:t>
            </a:r>
            <a:r>
              <a:rPr lang="es-ES" i="1" dirty="0" smtClean="0">
                <a:solidFill>
                  <a:srgbClr val="1A2B7A"/>
                </a:solidFill>
              </a:rPr>
              <a:t> 2014.</a:t>
            </a:r>
            <a:endParaRPr lang="es-ES" i="1" dirty="0">
              <a:solidFill>
                <a:srgbClr val="1A2B7A"/>
              </a:solidFill>
            </a:endParaRPr>
          </a:p>
        </p:txBody>
      </p:sp>
      <p:pic>
        <p:nvPicPr>
          <p:cNvPr id="5" name="Imagen 4" descr="triangulo azul.png"/>
          <p:cNvPicPr>
            <a:picLocks noChangeAspect="1"/>
          </p:cNvPicPr>
          <p:nvPr/>
        </p:nvPicPr>
        <p:blipFill rotWithShape="1">
          <a:blip r:embed="rId2">
            <a:extLst>
              <a:ext uri="{28A0092B-C50C-407E-A947-70E740481C1C}">
                <a14:useLocalDpi xmlns:a14="http://schemas.microsoft.com/office/drawing/2010/main" val="0"/>
              </a:ext>
            </a:extLst>
          </a:blip>
          <a:srcRect l="18251" t="500" r="-10359" b="90454"/>
          <a:stretch>
            <a:fillRect/>
          </a:stretch>
        </p:blipFill>
        <p:spPr>
          <a:xfrm>
            <a:off x="0" y="62592"/>
            <a:ext cx="7140033" cy="1133003"/>
          </a:xfrm>
          <a:prstGeom prst="rect">
            <a:avLst/>
          </a:prstGeom>
        </p:spPr>
      </p:pic>
      <p:sp>
        <p:nvSpPr>
          <p:cNvPr id="6" name="CuadroTexto 5"/>
          <p:cNvSpPr txBox="1"/>
          <p:nvPr/>
        </p:nvSpPr>
        <p:spPr>
          <a:xfrm>
            <a:off x="117790" y="137502"/>
            <a:ext cx="5287002" cy="954107"/>
          </a:xfrm>
          <a:prstGeom prst="rect">
            <a:avLst/>
          </a:prstGeom>
          <a:noFill/>
        </p:spPr>
        <p:txBody>
          <a:bodyPr wrap="none" rtlCol="0">
            <a:spAutoFit/>
          </a:bodyPr>
          <a:lstStyle/>
          <a:p>
            <a:r>
              <a:rPr lang="es-ES" sz="2800" b="1" i="1" dirty="0" smtClean="0">
                <a:solidFill>
                  <a:srgbClr val="FFFFFF"/>
                </a:solidFill>
                <a:latin typeface="Century Gothic"/>
                <a:cs typeface="Century Gothic"/>
              </a:rPr>
              <a:t>método</a:t>
            </a:r>
            <a:r>
              <a:rPr lang="es-ES" sz="2800" i="1" dirty="0" smtClean="0">
                <a:solidFill>
                  <a:srgbClr val="FFFFFF"/>
                </a:solidFill>
                <a:latin typeface="Century Gothic"/>
                <a:cs typeface="Century Gothic"/>
              </a:rPr>
              <a:t>2</a:t>
            </a:r>
            <a:endParaRPr lang="es-ES" sz="2800" i="1" dirty="0" smtClean="0">
              <a:solidFill>
                <a:srgbClr val="FFFFFF"/>
              </a:solidFill>
              <a:latin typeface="Century Gothic"/>
              <a:cs typeface="Century Gothic"/>
            </a:endParaRPr>
          </a:p>
          <a:p>
            <a:r>
              <a:rPr lang="es-ES" sz="2800" dirty="0" smtClean="0">
                <a:solidFill>
                  <a:srgbClr val="FFFFFF"/>
                </a:solidFill>
                <a:latin typeface="Century Gothic"/>
                <a:cs typeface="Century Gothic"/>
              </a:rPr>
              <a:t>Criterios – Prueba de Esfuerzo</a:t>
            </a:r>
            <a:endParaRPr lang="es-ES" sz="2800" dirty="0">
              <a:solidFill>
                <a:srgbClr val="FFFFFF"/>
              </a:solidFill>
              <a:latin typeface="Century Gothic"/>
              <a:cs typeface="Century Gothic"/>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riangulo.png"/>
          <p:cNvPicPr>
            <a:picLocks noChangeAspect="1"/>
          </p:cNvPicPr>
          <p:nvPr/>
        </p:nvPicPr>
        <p:blipFill rotWithShape="1">
          <a:blip r:embed="rId1">
            <a:extLst>
              <a:ext uri="{28A0092B-C50C-407E-A947-70E740481C1C}">
                <a14:useLocalDpi xmlns:a14="http://schemas.microsoft.com/office/drawing/2010/main" val="0"/>
              </a:ext>
            </a:extLst>
          </a:blip>
          <a:srcRect l="14423" t="-1" b="90236"/>
          <a:stretch>
            <a:fillRect/>
          </a:stretch>
        </p:blipFill>
        <p:spPr>
          <a:xfrm>
            <a:off x="0" y="476672"/>
            <a:ext cx="7127777" cy="1316025"/>
          </a:xfrm>
          <a:prstGeom prst="rect">
            <a:avLst/>
          </a:prstGeom>
        </p:spPr>
      </p:pic>
      <p:sp>
        <p:nvSpPr>
          <p:cNvPr id="5" name="CuadroTexto 4"/>
          <p:cNvSpPr txBox="1"/>
          <p:nvPr/>
        </p:nvSpPr>
        <p:spPr>
          <a:xfrm>
            <a:off x="610793" y="578436"/>
            <a:ext cx="5545383" cy="1175706"/>
          </a:xfrm>
          <a:prstGeom prst="rect">
            <a:avLst/>
          </a:prstGeom>
          <a:noFill/>
        </p:spPr>
        <p:txBody>
          <a:bodyPr wrap="none" rtlCol="0">
            <a:spAutoFit/>
          </a:bodyPr>
          <a:lstStyle/>
          <a:p>
            <a:pPr>
              <a:lnSpc>
                <a:spcPct val="60000"/>
              </a:lnSpc>
            </a:pPr>
            <a:r>
              <a:rPr lang="es-ES" sz="3200" dirty="0" smtClean="0">
                <a:solidFill>
                  <a:schemeClr val="bg1"/>
                </a:solidFill>
                <a:latin typeface="Century Gothic"/>
                <a:cs typeface="Century Gothic"/>
              </a:rPr>
              <a:t>CAMBIO</a:t>
            </a:r>
            <a:r>
              <a:rPr lang="es-ES" sz="4400" dirty="0" smtClean="0">
                <a:solidFill>
                  <a:schemeClr val="bg1"/>
                </a:solidFill>
                <a:latin typeface="Century Gothic"/>
                <a:cs typeface="Century Gothic"/>
              </a:rPr>
              <a:t> </a:t>
            </a:r>
            <a:endParaRPr lang="es-ES" sz="4400" dirty="0" smtClean="0">
              <a:solidFill>
                <a:schemeClr val="bg1"/>
              </a:solidFill>
              <a:latin typeface="Century Gothic"/>
              <a:cs typeface="Century Gothic"/>
            </a:endParaRPr>
          </a:p>
          <a:p>
            <a:r>
              <a:rPr lang="es-ES" sz="4400" dirty="0" smtClean="0">
                <a:solidFill>
                  <a:schemeClr val="bg1"/>
                </a:solidFill>
                <a:latin typeface="Century Gothic"/>
                <a:cs typeface="Century Gothic"/>
              </a:rPr>
              <a:t>COMPORTAMENTAL</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2623803"/>
            <a:ext cx="8604448" cy="2605397"/>
          </a:xfrm>
          <a:prstGeom prst="rect">
            <a:avLst/>
          </a:prstGeom>
          <a:noFill/>
          <a:ln>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7584" y="3429000"/>
            <a:ext cx="1610527" cy="923330"/>
          </a:xfrm>
          <a:prstGeom prst="rect">
            <a:avLst/>
          </a:prstGeom>
          <a:noFill/>
        </p:spPr>
        <p:txBody>
          <a:bodyPr wrap="none" rtlCol="0">
            <a:spAutoFit/>
          </a:bodyPr>
          <a:lstStyle/>
          <a:p>
            <a:r>
              <a:rPr lang="es-ES" sz="5400" i="1" spc="600" dirty="0" smtClean="0">
                <a:solidFill>
                  <a:srgbClr val="35A2FA"/>
                </a:solidFill>
                <a:latin typeface="Century Gothic"/>
                <a:cs typeface="Century Gothic"/>
              </a:rPr>
              <a:t>FITT</a:t>
            </a:r>
            <a:endParaRPr lang="es-ES" sz="5400" i="1" spc="600" dirty="0">
              <a:solidFill>
                <a:srgbClr val="35A2FA"/>
              </a:solidFill>
              <a:latin typeface="Century Gothic"/>
              <a:cs typeface="Century Gothic"/>
            </a:endParaRPr>
          </a:p>
        </p:txBody>
      </p:sp>
      <p:sp>
        <p:nvSpPr>
          <p:cNvPr id="6" name="5 CuadroTexto"/>
          <p:cNvSpPr txBox="1"/>
          <p:nvPr/>
        </p:nvSpPr>
        <p:spPr>
          <a:xfrm>
            <a:off x="3707904" y="2060848"/>
            <a:ext cx="4533084" cy="4185762"/>
          </a:xfrm>
          <a:prstGeom prst="rect">
            <a:avLst/>
          </a:prstGeom>
          <a:noFill/>
        </p:spPr>
        <p:txBody>
          <a:bodyPr wrap="square" rtlCol="0">
            <a:spAutoFit/>
          </a:bodyPr>
          <a:lstStyle/>
          <a:p>
            <a:pPr>
              <a:lnSpc>
                <a:spcPct val="150000"/>
              </a:lnSpc>
            </a:pPr>
            <a:r>
              <a:rPr lang="es-ES" sz="4400" dirty="0" smtClean="0">
                <a:solidFill>
                  <a:srgbClr val="000C82"/>
                </a:solidFill>
                <a:latin typeface="Arial"/>
                <a:cs typeface="Arial"/>
              </a:rPr>
              <a:t>    F</a:t>
            </a:r>
            <a:r>
              <a:rPr lang="es-ES" sz="3600" dirty="0" smtClean="0">
                <a:solidFill>
                  <a:srgbClr val="000000"/>
                </a:solidFill>
                <a:latin typeface="Arial"/>
                <a:cs typeface="Arial"/>
              </a:rPr>
              <a:t>recuencia </a:t>
            </a:r>
            <a:endParaRPr lang="es-ES" sz="3600" dirty="0" smtClean="0">
              <a:solidFill>
                <a:srgbClr val="000000"/>
              </a:solidFill>
              <a:latin typeface="Arial"/>
              <a:cs typeface="Arial"/>
            </a:endParaRPr>
          </a:p>
          <a:p>
            <a:pPr>
              <a:lnSpc>
                <a:spcPct val="150000"/>
              </a:lnSpc>
            </a:pPr>
            <a:r>
              <a:rPr lang="es-ES" sz="4400" dirty="0" smtClean="0">
                <a:solidFill>
                  <a:srgbClr val="000C82"/>
                </a:solidFill>
                <a:latin typeface="Arial"/>
                <a:cs typeface="Arial"/>
              </a:rPr>
              <a:t>   I</a:t>
            </a:r>
            <a:r>
              <a:rPr lang="es-ES" sz="3600" dirty="0" smtClean="0">
                <a:solidFill>
                  <a:srgbClr val="000000"/>
                </a:solidFill>
                <a:latin typeface="Arial"/>
                <a:cs typeface="Arial"/>
              </a:rPr>
              <a:t>ntensidad </a:t>
            </a:r>
            <a:endParaRPr lang="es-ES" sz="3600" dirty="0" smtClean="0">
              <a:solidFill>
                <a:srgbClr val="000000"/>
              </a:solidFill>
              <a:latin typeface="Arial"/>
              <a:cs typeface="Arial"/>
            </a:endParaRPr>
          </a:p>
          <a:p>
            <a:pPr>
              <a:lnSpc>
                <a:spcPct val="150000"/>
              </a:lnSpc>
            </a:pPr>
            <a:r>
              <a:rPr lang="es-ES" sz="4400" dirty="0" smtClean="0">
                <a:solidFill>
                  <a:srgbClr val="000C82"/>
                </a:solidFill>
                <a:latin typeface="Arial"/>
                <a:cs typeface="Arial"/>
              </a:rPr>
              <a:t>  T</a:t>
            </a:r>
            <a:r>
              <a:rPr lang="es-ES" sz="3600" dirty="0" smtClean="0">
                <a:solidFill>
                  <a:srgbClr val="000000"/>
                </a:solidFill>
                <a:latin typeface="Arial"/>
                <a:cs typeface="Arial"/>
              </a:rPr>
              <a:t>iempo (duración)</a:t>
            </a:r>
            <a:endParaRPr lang="es-ES" sz="3600" dirty="0" smtClean="0">
              <a:solidFill>
                <a:srgbClr val="000000"/>
              </a:solidFill>
              <a:latin typeface="Arial"/>
              <a:cs typeface="Arial"/>
            </a:endParaRPr>
          </a:p>
          <a:p>
            <a:pPr>
              <a:lnSpc>
                <a:spcPct val="150000"/>
              </a:lnSpc>
            </a:pPr>
            <a:r>
              <a:rPr lang="es-ES" sz="4400" dirty="0" smtClean="0">
                <a:solidFill>
                  <a:srgbClr val="000C82"/>
                </a:solidFill>
                <a:latin typeface="Arial"/>
                <a:cs typeface="Arial"/>
              </a:rPr>
              <a:t> T</a:t>
            </a:r>
            <a:r>
              <a:rPr lang="es-ES" sz="3600" dirty="0" smtClean="0">
                <a:solidFill>
                  <a:srgbClr val="000000"/>
                </a:solidFill>
                <a:latin typeface="Arial"/>
                <a:cs typeface="Arial"/>
              </a:rPr>
              <a:t>ipo de ejercicio</a:t>
            </a:r>
            <a:endParaRPr lang="es-ES" sz="3600" dirty="0">
              <a:solidFill>
                <a:srgbClr val="000000"/>
              </a:solidFill>
              <a:latin typeface="Arial"/>
              <a:cs typeface="Arial"/>
            </a:endParaRPr>
          </a:p>
        </p:txBody>
      </p:sp>
      <p:pic>
        <p:nvPicPr>
          <p:cNvPr id="7" name="Imagen 6" descr="triangulo.png"/>
          <p:cNvPicPr>
            <a:picLocks noChangeAspect="1"/>
          </p:cNvPicPr>
          <p:nvPr/>
        </p:nvPicPr>
        <p:blipFill rotWithShape="1">
          <a:blip r:embed="rId1">
            <a:extLst>
              <a:ext uri="{28A0092B-C50C-407E-A947-70E740481C1C}">
                <a14:useLocalDpi xmlns:a14="http://schemas.microsoft.com/office/drawing/2010/main" val="0"/>
              </a:ext>
            </a:extLst>
          </a:blip>
          <a:srcRect b="91871"/>
          <a:stretch>
            <a:fillRect/>
          </a:stretch>
        </p:blipFill>
        <p:spPr>
          <a:xfrm>
            <a:off x="-36512" y="476673"/>
            <a:ext cx="6996952" cy="920328"/>
          </a:xfrm>
          <a:prstGeom prst="rect">
            <a:avLst/>
          </a:prstGeom>
        </p:spPr>
      </p:pic>
      <p:sp>
        <p:nvSpPr>
          <p:cNvPr id="8" name="CuadroTexto 7"/>
          <p:cNvSpPr txBox="1"/>
          <p:nvPr/>
        </p:nvSpPr>
        <p:spPr>
          <a:xfrm>
            <a:off x="179512" y="548680"/>
            <a:ext cx="6279634" cy="769441"/>
          </a:xfrm>
          <a:prstGeom prst="rect">
            <a:avLst/>
          </a:prstGeom>
          <a:noFill/>
        </p:spPr>
        <p:txBody>
          <a:bodyPr wrap="none" rtlCol="0">
            <a:spAutoFit/>
          </a:bodyPr>
          <a:lstStyle/>
          <a:p>
            <a:r>
              <a:rPr lang="es-ES" sz="4400" dirty="0" smtClean="0">
                <a:solidFill>
                  <a:schemeClr val="bg1"/>
                </a:solidFill>
                <a:latin typeface="Century Gothic"/>
                <a:cs typeface="Century Gothic"/>
              </a:rPr>
              <a:t>Componentes Básicos</a:t>
            </a:r>
            <a:endParaRPr lang="es-ES" sz="4400"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512" y="2060848"/>
            <a:ext cx="8748464" cy="2277547"/>
          </a:xfrm>
          <a:prstGeom prst="rect">
            <a:avLst/>
          </a:prstGeom>
          <a:noFill/>
        </p:spPr>
        <p:txBody>
          <a:bodyPr wrap="square" rtlCol="0">
            <a:spAutoFit/>
          </a:bodyPr>
          <a:lstStyle/>
          <a:p>
            <a:pPr marL="457200" indent="-457200">
              <a:lnSpc>
                <a:spcPct val="150000"/>
              </a:lnSpc>
              <a:buFont typeface="Arial"/>
              <a:buChar char="•"/>
            </a:pPr>
            <a:r>
              <a:rPr lang="es-ES" sz="2400" dirty="0" smtClean="0">
                <a:latin typeface="Arial"/>
                <a:cs typeface="Arial"/>
              </a:rPr>
              <a:t>Es la “rutina de ejercicios”</a:t>
            </a:r>
            <a:endParaRPr lang="es-ES" sz="2400" dirty="0" smtClean="0">
              <a:latin typeface="Arial"/>
              <a:cs typeface="Arial"/>
            </a:endParaRPr>
          </a:p>
          <a:p>
            <a:pPr marL="457200" indent="-457200">
              <a:lnSpc>
                <a:spcPct val="150000"/>
              </a:lnSpc>
              <a:buFont typeface="Arial"/>
              <a:buChar char="•"/>
            </a:pPr>
            <a:r>
              <a:rPr lang="es-ES" sz="2400" dirty="0" smtClean="0">
                <a:latin typeface="Arial"/>
                <a:cs typeface="Arial"/>
              </a:rPr>
              <a:t>Recomendar realizar AF casi todos los días: 3-5 días/</a:t>
            </a:r>
            <a:r>
              <a:rPr lang="es-ES" sz="2400" dirty="0" err="1" smtClean="0">
                <a:latin typeface="Arial"/>
                <a:cs typeface="Arial"/>
              </a:rPr>
              <a:t>sem</a:t>
            </a:r>
            <a:endParaRPr lang="es-ES" sz="2400" dirty="0">
              <a:latin typeface="Arial"/>
              <a:cs typeface="Arial"/>
            </a:endParaRPr>
          </a:p>
          <a:p>
            <a:pPr marL="457200" indent="-457200">
              <a:lnSpc>
                <a:spcPct val="150000"/>
              </a:lnSpc>
              <a:buFont typeface="Arial"/>
              <a:buChar char="•"/>
            </a:pPr>
            <a:r>
              <a:rPr lang="es-ES" sz="2400" dirty="0" smtClean="0">
                <a:latin typeface="Arial"/>
                <a:cs typeface="Arial"/>
              </a:rPr>
              <a:t>Formar el hábito</a:t>
            </a:r>
            <a:endParaRPr lang="es-ES" sz="2400" dirty="0" smtClean="0">
              <a:latin typeface="Arial"/>
              <a:cs typeface="Arial"/>
            </a:endParaRPr>
          </a:p>
          <a:p>
            <a:pPr marL="457200" indent="-457200">
              <a:lnSpc>
                <a:spcPct val="150000"/>
              </a:lnSpc>
              <a:buFont typeface="Arial"/>
              <a:buChar char="•"/>
            </a:pPr>
            <a:r>
              <a:rPr lang="es-ES" sz="2400" dirty="0" smtClean="0">
                <a:latin typeface="Arial"/>
                <a:cs typeface="Arial"/>
              </a:rPr>
              <a:t>Tiempo AF/semana = determinante para obtener beneficios</a:t>
            </a:r>
            <a:endParaRPr lang="es-ES" sz="2400" dirty="0">
              <a:latin typeface="Arial"/>
              <a:cs typeface="Arial"/>
            </a:endParaRPr>
          </a:p>
        </p:txBody>
      </p:sp>
      <p:sp>
        <p:nvSpPr>
          <p:cNvPr id="8" name="Rectángulo 7"/>
          <p:cNvSpPr/>
          <p:nvPr/>
        </p:nvSpPr>
        <p:spPr>
          <a:xfrm>
            <a:off x="0" y="332656"/>
            <a:ext cx="10404648" cy="792088"/>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a:off x="226309" y="368256"/>
            <a:ext cx="3198884" cy="661720"/>
          </a:xfrm>
          <a:prstGeom prst="rect">
            <a:avLst/>
          </a:prstGeom>
          <a:noFill/>
        </p:spPr>
        <p:txBody>
          <a:bodyPr wrap="none" rtlCol="0">
            <a:spAutoFit/>
          </a:bodyPr>
          <a:lstStyle/>
          <a:p>
            <a:r>
              <a:rPr lang="es-ES" sz="3700" b="1" i="1" spc="300" dirty="0" smtClean="0">
                <a:solidFill>
                  <a:srgbClr val="FFFFFF"/>
                </a:solidFill>
                <a:latin typeface="Century Gothic"/>
                <a:cs typeface="Century Gothic"/>
              </a:rPr>
              <a:t>Frecuencia</a:t>
            </a:r>
            <a:endParaRPr lang="es-ES" sz="3700" b="1" i="1" spc="300" dirty="0">
              <a:solidFill>
                <a:srgbClr val="FFFFFF"/>
              </a:solidFill>
              <a:latin typeface="Century Gothic"/>
              <a:cs typeface="Century Gothic"/>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539552" y="2132856"/>
            <a:ext cx="8604448" cy="3625608"/>
          </a:xfrm>
          <a:prstGeom prst="rect">
            <a:avLst/>
          </a:prstGeom>
          <a:noFill/>
          <a:ln w="9525">
            <a:noFill/>
            <a:miter lim="800000"/>
          </a:ln>
        </p:spPr>
        <p:txBody>
          <a:bodyPr wrap="square">
            <a:spAutoFit/>
          </a:bodyPr>
          <a:lstStyle/>
          <a:p>
            <a:pPr marL="457200" indent="-457200" fontAlgn="base">
              <a:lnSpc>
                <a:spcPct val="120000"/>
              </a:lnSpc>
              <a:spcAft>
                <a:spcPct val="0"/>
              </a:spcAft>
              <a:buFontTx/>
              <a:buAutoNum type="arabicPeriod"/>
            </a:pPr>
            <a:r>
              <a:rPr lang="es-MX" sz="2400" dirty="0" smtClean="0">
                <a:solidFill>
                  <a:srgbClr val="000000"/>
                </a:solidFill>
                <a:latin typeface="Arial" pitchFamily="34" charset="0"/>
              </a:rPr>
              <a:t>Fracción de </a:t>
            </a:r>
            <a:r>
              <a:rPr lang="es-MX" sz="2400" dirty="0">
                <a:solidFill>
                  <a:srgbClr val="000000"/>
                </a:solidFill>
                <a:latin typeface="Arial" pitchFamily="34" charset="0"/>
              </a:rPr>
              <a:t>e</a:t>
            </a:r>
            <a:r>
              <a:rPr lang="es-MX" sz="2400" dirty="0" smtClean="0">
                <a:solidFill>
                  <a:srgbClr val="000000"/>
                </a:solidFill>
                <a:latin typeface="Arial" pitchFamily="34" charset="0"/>
              </a:rPr>
              <a:t>yección &lt; 50% en reposo</a:t>
            </a:r>
            <a:endParaRPr lang="es-ES" sz="2400" dirty="0" smtClean="0">
              <a:solidFill>
                <a:srgbClr val="000000"/>
              </a:solidFill>
              <a:latin typeface="Arial" pitchFamily="34" charset="0"/>
            </a:endParaRPr>
          </a:p>
          <a:p>
            <a:pPr marL="457200" indent="-457200" fontAlgn="base">
              <a:lnSpc>
                <a:spcPct val="120000"/>
              </a:lnSpc>
              <a:spcAft>
                <a:spcPct val="0"/>
              </a:spcAft>
              <a:buFontTx/>
              <a:buAutoNum type="arabicPeriod"/>
            </a:pPr>
            <a:r>
              <a:rPr lang="es-MX" sz="2400" dirty="0" smtClean="0">
                <a:solidFill>
                  <a:srgbClr val="000000"/>
                </a:solidFill>
                <a:latin typeface="Arial" pitchFamily="34" charset="0"/>
              </a:rPr>
              <a:t>Evidencia de Isquemia Miocárdiaca en </a:t>
            </a:r>
            <a:r>
              <a:rPr lang="es-MX" sz="2400" dirty="0">
                <a:solidFill>
                  <a:srgbClr val="000000"/>
                </a:solidFill>
                <a:latin typeface="Arial" pitchFamily="34" charset="0"/>
              </a:rPr>
              <a:t>t</a:t>
            </a:r>
            <a:r>
              <a:rPr lang="es-MX" sz="2400" dirty="0" smtClean="0">
                <a:solidFill>
                  <a:srgbClr val="000000"/>
                </a:solidFill>
                <a:latin typeface="Arial" pitchFamily="34" charset="0"/>
              </a:rPr>
              <a:t>est </a:t>
            </a:r>
            <a:r>
              <a:rPr lang="es-MX" sz="2400" dirty="0">
                <a:solidFill>
                  <a:srgbClr val="000000"/>
                </a:solidFill>
                <a:latin typeface="Arial" pitchFamily="34" charset="0"/>
              </a:rPr>
              <a:t>de e</a:t>
            </a:r>
            <a:r>
              <a:rPr lang="es-MX" sz="2400" dirty="0" smtClean="0">
                <a:solidFill>
                  <a:srgbClr val="000000"/>
                </a:solidFill>
                <a:latin typeface="Arial" pitchFamily="34" charset="0"/>
              </a:rPr>
              <a:t>jercicio:</a:t>
            </a:r>
            <a:endParaRPr lang="es-MX" sz="2400" dirty="0" smtClean="0">
              <a:solidFill>
                <a:srgbClr val="000000"/>
              </a:solidFill>
              <a:latin typeface="Arial" pitchFamily="34" charset="0"/>
            </a:endParaRPr>
          </a:p>
          <a:p>
            <a:pPr marL="914400" lvl="1" indent="-457200" fontAlgn="base">
              <a:lnSpc>
                <a:spcPct val="120000"/>
              </a:lnSpc>
              <a:spcAft>
                <a:spcPct val="0"/>
              </a:spcAft>
              <a:buFont typeface="Arial"/>
              <a:buChar char="•"/>
            </a:pPr>
            <a:r>
              <a:rPr lang="es-MX" sz="2400" dirty="0" smtClean="0">
                <a:solidFill>
                  <a:srgbClr val="000000"/>
                </a:solidFill>
                <a:latin typeface="Arial" pitchFamily="34" charset="0"/>
              </a:rPr>
              <a:t>angina</a:t>
            </a:r>
            <a:endParaRPr lang="es-MX" sz="2400" dirty="0" smtClean="0">
              <a:solidFill>
                <a:srgbClr val="000000"/>
              </a:solidFill>
              <a:latin typeface="Arial" pitchFamily="34" charset="0"/>
            </a:endParaRPr>
          </a:p>
          <a:p>
            <a:pPr marL="914400" lvl="1" indent="-457200" fontAlgn="base">
              <a:lnSpc>
                <a:spcPct val="120000"/>
              </a:lnSpc>
              <a:spcAft>
                <a:spcPct val="0"/>
              </a:spcAft>
              <a:buFont typeface="Arial"/>
              <a:buChar char="•"/>
            </a:pPr>
            <a:r>
              <a:rPr lang="es-MX" sz="2400" dirty="0" smtClean="0">
                <a:solidFill>
                  <a:srgbClr val="000000"/>
                </a:solidFill>
                <a:latin typeface="Arial" pitchFamily="34" charset="0"/>
              </a:rPr>
              <a:t>EKG positivo</a:t>
            </a:r>
            <a:endParaRPr lang="es-MX" sz="2400" dirty="0" smtClean="0">
              <a:solidFill>
                <a:srgbClr val="000000"/>
              </a:solidFill>
              <a:latin typeface="Arial" pitchFamily="34" charset="0"/>
            </a:endParaRPr>
          </a:p>
          <a:p>
            <a:pPr marL="914400" lvl="1" indent="-457200" fontAlgn="base">
              <a:lnSpc>
                <a:spcPct val="120000"/>
              </a:lnSpc>
              <a:spcAft>
                <a:spcPct val="0"/>
              </a:spcAft>
              <a:buFont typeface="Arial"/>
              <a:buChar char="•"/>
            </a:pPr>
            <a:r>
              <a:rPr lang="es-MX" sz="2400" dirty="0" smtClean="0">
                <a:solidFill>
                  <a:srgbClr val="000000"/>
                </a:solidFill>
                <a:latin typeface="Arial" pitchFamily="34" charset="0"/>
              </a:rPr>
              <a:t>imágenes positivas</a:t>
            </a:r>
            <a:endParaRPr lang="es-MX" sz="2400" dirty="0" smtClean="0">
              <a:solidFill>
                <a:srgbClr val="000000"/>
              </a:solidFill>
              <a:latin typeface="Arial" pitchFamily="34" charset="0"/>
            </a:endParaRPr>
          </a:p>
          <a:p>
            <a:pPr marL="457200" indent="-457200" fontAlgn="base">
              <a:lnSpc>
                <a:spcPct val="120000"/>
              </a:lnSpc>
              <a:spcAft>
                <a:spcPct val="0"/>
              </a:spcAft>
              <a:buFont typeface="+mj-lt"/>
              <a:buAutoNum type="arabicPeriod"/>
            </a:pPr>
            <a:r>
              <a:rPr lang="es-MX" sz="2400" dirty="0" smtClean="0">
                <a:solidFill>
                  <a:srgbClr val="000000"/>
                </a:solidFill>
                <a:latin typeface="Arial" pitchFamily="34" charset="0"/>
              </a:rPr>
              <a:t>Arritmias supraventriculares o ventriculares frecuentes o complejas incluyendo TVNS</a:t>
            </a:r>
            <a:endParaRPr lang="es-ES" sz="2400" dirty="0" smtClean="0">
              <a:solidFill>
                <a:srgbClr val="000000"/>
              </a:solidFill>
              <a:latin typeface="Arial" pitchFamily="34" charset="0"/>
            </a:endParaRPr>
          </a:p>
          <a:p>
            <a:pPr marL="457200" indent="-457200" fontAlgn="base">
              <a:lnSpc>
                <a:spcPct val="120000"/>
              </a:lnSpc>
              <a:spcAft>
                <a:spcPct val="0"/>
              </a:spcAft>
              <a:buFontTx/>
              <a:buAutoNum type="arabicPeriod"/>
            </a:pPr>
            <a:r>
              <a:rPr lang="es-MX" sz="2400" dirty="0" smtClean="0">
                <a:solidFill>
                  <a:srgbClr val="000000"/>
                </a:solidFill>
                <a:latin typeface="Arial" pitchFamily="34" charset="0"/>
              </a:rPr>
              <a:t>Hipotensión sistólica inducida por el ejercicio</a:t>
            </a:r>
            <a:endParaRPr lang="es-ES" sz="2400" dirty="0" smtClean="0">
              <a:solidFill>
                <a:srgbClr val="000000"/>
              </a:solidFill>
              <a:latin typeface="Arial" pitchFamily="34" charset="0"/>
            </a:endParaRPr>
          </a:p>
        </p:txBody>
      </p:sp>
      <p:sp>
        <p:nvSpPr>
          <p:cNvPr id="23556" name="Rectangle 4"/>
          <p:cNvSpPr>
            <a:spLocks noChangeArrowheads="1"/>
          </p:cNvSpPr>
          <p:nvPr/>
        </p:nvSpPr>
        <p:spPr bwMode="auto">
          <a:xfrm>
            <a:off x="4994787" y="6197242"/>
            <a:ext cx="3825685" cy="400110"/>
          </a:xfrm>
          <a:prstGeom prst="rect">
            <a:avLst/>
          </a:prstGeom>
          <a:noFill/>
          <a:ln w="9525">
            <a:noFill/>
            <a:miter lim="800000"/>
          </a:ln>
        </p:spPr>
        <p:txBody>
          <a:bodyPr wrap="none">
            <a:spAutoFit/>
          </a:bodyPr>
          <a:lstStyle/>
          <a:p>
            <a:pPr eaLnBrk="0" fontAlgn="base" hangingPunct="0">
              <a:spcBef>
                <a:spcPct val="0"/>
              </a:spcBef>
              <a:spcAft>
                <a:spcPct val="0"/>
              </a:spcAft>
            </a:pPr>
            <a:r>
              <a:rPr lang="es-MX" sz="2000" b="1" i="1" dirty="0" err="1" smtClean="0">
                <a:solidFill>
                  <a:srgbClr val="000000"/>
                </a:solidFill>
                <a:latin typeface="Arial"/>
                <a:cs typeface="Arial"/>
              </a:rPr>
              <a:t>Circulation</a:t>
            </a:r>
            <a:r>
              <a:rPr lang="es-MX" sz="2000" b="1" i="1" dirty="0" smtClean="0">
                <a:solidFill>
                  <a:srgbClr val="000000"/>
                </a:solidFill>
                <a:latin typeface="Arial"/>
                <a:cs typeface="Arial"/>
              </a:rPr>
              <a:t> 2001,103: 327-334</a:t>
            </a:r>
            <a:endParaRPr lang="es-ES" sz="2000" b="1" i="1" dirty="0" smtClean="0">
              <a:solidFill>
                <a:srgbClr val="000000"/>
              </a:solidFill>
              <a:latin typeface="Arial"/>
              <a:cs typeface="Arial"/>
            </a:endParaRPr>
          </a:p>
        </p:txBody>
      </p:sp>
      <p:sp>
        <p:nvSpPr>
          <p:cNvPr id="7" name="Rectángulo 6"/>
          <p:cNvSpPr/>
          <p:nvPr/>
        </p:nvSpPr>
        <p:spPr>
          <a:xfrm>
            <a:off x="0" y="332656"/>
            <a:ext cx="10404648" cy="1368152"/>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p:cNvSpPr txBox="1"/>
          <p:nvPr/>
        </p:nvSpPr>
        <p:spPr>
          <a:xfrm>
            <a:off x="226309" y="413082"/>
            <a:ext cx="8542369" cy="1215718"/>
          </a:xfrm>
          <a:prstGeom prst="rect">
            <a:avLst/>
          </a:prstGeom>
          <a:noFill/>
        </p:spPr>
        <p:txBody>
          <a:bodyPr wrap="none" rtlCol="0">
            <a:spAutoFit/>
          </a:bodyPr>
          <a:lstStyle/>
          <a:p>
            <a:r>
              <a:rPr lang="es-ES" sz="3700" b="1" i="1" spc="300" dirty="0" smtClean="0">
                <a:solidFill>
                  <a:srgbClr val="FFFFFF"/>
                </a:solidFill>
                <a:latin typeface="Century Gothic"/>
                <a:cs typeface="Century Gothic"/>
              </a:rPr>
              <a:t>Intensidad</a:t>
            </a:r>
            <a:r>
              <a:rPr lang="es-ES" sz="3700" b="1" spc="300" dirty="0" smtClean="0">
                <a:solidFill>
                  <a:srgbClr val="FFFFFF"/>
                </a:solidFill>
                <a:latin typeface="Century Gothic"/>
                <a:cs typeface="Century Gothic"/>
              </a:rPr>
              <a:t> </a:t>
            </a:r>
            <a:endParaRPr lang="es-ES" sz="3700" b="1" spc="300" dirty="0" smtClean="0">
              <a:solidFill>
                <a:srgbClr val="FFFFFF"/>
              </a:solidFill>
              <a:latin typeface="Century Gothic"/>
              <a:cs typeface="Century Gothic"/>
            </a:endParaRPr>
          </a:p>
          <a:p>
            <a:r>
              <a:rPr lang="es-ES_tradnl" sz="3600" dirty="0" smtClean="0">
                <a:solidFill>
                  <a:schemeClr val="bg1"/>
                </a:solidFill>
                <a:latin typeface="Century Gothic"/>
                <a:cs typeface="Century Gothic"/>
              </a:rPr>
              <a:t>Cuando NO prescribir alta intensidad</a:t>
            </a:r>
            <a:endParaRPr lang="es-ES" sz="3600"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1"/>
          <a:stretch>
            <a:fillRect/>
          </a:stretch>
        </p:blipFill>
        <p:spPr>
          <a:xfrm>
            <a:off x="4900488" y="1484784"/>
            <a:ext cx="3991992" cy="2669645"/>
          </a:xfrm>
          <a:prstGeom prst="rect">
            <a:avLst/>
          </a:prstGeom>
        </p:spPr>
      </p:pic>
      <p:pic>
        <p:nvPicPr>
          <p:cNvPr id="5" name="Imagen 4"/>
          <p:cNvPicPr>
            <a:picLocks noChangeAspect="1"/>
          </p:cNvPicPr>
          <p:nvPr/>
        </p:nvPicPr>
        <p:blipFill rotWithShape="1">
          <a:blip r:embed="rId2"/>
          <a:srcRect l="1" t="28064" r="28116" b="4771"/>
          <a:stretch>
            <a:fillRect/>
          </a:stretch>
        </p:blipFill>
        <p:spPr>
          <a:xfrm>
            <a:off x="4644009" y="4344852"/>
            <a:ext cx="3853287" cy="2396516"/>
          </a:xfrm>
          <a:prstGeom prst="rect">
            <a:avLst/>
          </a:prstGeom>
        </p:spPr>
      </p:pic>
      <p:pic>
        <p:nvPicPr>
          <p:cNvPr id="6" name="Imagen 5"/>
          <p:cNvPicPr>
            <a:picLocks noChangeAspect="1"/>
          </p:cNvPicPr>
          <p:nvPr/>
        </p:nvPicPr>
        <p:blipFill rotWithShape="1">
          <a:blip r:embed="rId3"/>
          <a:srcRect t="1959"/>
          <a:stretch>
            <a:fillRect/>
          </a:stretch>
        </p:blipFill>
        <p:spPr>
          <a:xfrm>
            <a:off x="467544" y="4341091"/>
            <a:ext cx="3672408" cy="2402190"/>
          </a:xfrm>
          <a:prstGeom prst="rect">
            <a:avLst/>
          </a:prstGeom>
        </p:spPr>
      </p:pic>
      <p:pic>
        <p:nvPicPr>
          <p:cNvPr id="4" name="Imagen 3"/>
          <p:cNvPicPr>
            <a:picLocks noChangeAspect="1"/>
          </p:cNvPicPr>
          <p:nvPr/>
        </p:nvPicPr>
        <p:blipFill rotWithShape="1">
          <a:blip r:embed="rId4"/>
          <a:srcRect l="10507" t="5804" r="17957" b="2265"/>
          <a:stretch>
            <a:fillRect/>
          </a:stretch>
        </p:blipFill>
        <p:spPr>
          <a:xfrm>
            <a:off x="721173" y="1485515"/>
            <a:ext cx="3684252" cy="2663152"/>
          </a:xfrm>
          <a:prstGeom prst="rect">
            <a:avLst/>
          </a:prstGeom>
        </p:spPr>
      </p:pic>
      <p:sp>
        <p:nvSpPr>
          <p:cNvPr id="19" name="Rectangle 8"/>
          <p:cNvSpPr>
            <a:spLocks noChangeArrowheads="1"/>
          </p:cNvSpPr>
          <p:nvPr/>
        </p:nvSpPr>
        <p:spPr bwMode="auto">
          <a:xfrm>
            <a:off x="5724128" y="6237312"/>
            <a:ext cx="2808312" cy="461600"/>
          </a:xfrm>
          <a:prstGeom prst="rect">
            <a:avLst/>
          </a:prstGeom>
          <a:noFill/>
          <a:ln w="9525">
            <a:noFill/>
            <a:miter lim="800000"/>
          </a:ln>
        </p:spPr>
        <p:txBody>
          <a:bodyPr wrap="square" lIns="91376" tIns="45688" rIns="91376" bIns="45688">
            <a:spAutoFit/>
          </a:bodyPr>
          <a:lstStyle/>
          <a:p>
            <a:pPr algn="ctr" eaLnBrk="0" hangingPunct="0"/>
            <a:r>
              <a:rPr lang="es-CO" sz="2400" b="1" dirty="0" smtClean="0">
                <a:solidFill>
                  <a:srgbClr val="000000"/>
                </a:solidFill>
                <a:latin typeface="Century Gothic"/>
                <a:cs typeface="Century Gothic"/>
              </a:rPr>
              <a:t>Trabajo/escuela</a:t>
            </a:r>
            <a:endParaRPr lang="es-CO" sz="2400" b="1" dirty="0">
              <a:solidFill>
                <a:srgbClr val="000000"/>
              </a:solidFill>
              <a:latin typeface="Century Gothic"/>
              <a:cs typeface="Century Gothic"/>
            </a:endParaRPr>
          </a:p>
        </p:txBody>
      </p:sp>
      <p:sp>
        <p:nvSpPr>
          <p:cNvPr id="20" name="Rectangle 10"/>
          <p:cNvSpPr>
            <a:spLocks noChangeArrowheads="1"/>
          </p:cNvSpPr>
          <p:nvPr/>
        </p:nvSpPr>
        <p:spPr bwMode="auto">
          <a:xfrm>
            <a:off x="344362" y="6293640"/>
            <a:ext cx="3419872" cy="461600"/>
          </a:xfrm>
          <a:prstGeom prst="rect">
            <a:avLst/>
          </a:prstGeom>
          <a:noFill/>
          <a:ln w="9525">
            <a:noFill/>
            <a:miter lim="800000"/>
          </a:ln>
        </p:spPr>
        <p:txBody>
          <a:bodyPr wrap="square" lIns="91376" tIns="45688" rIns="91376" bIns="45688">
            <a:spAutoFit/>
          </a:bodyPr>
          <a:lstStyle/>
          <a:p>
            <a:pPr algn="ctr" eaLnBrk="0" hangingPunct="0"/>
            <a:r>
              <a:rPr lang="es-CO" sz="2400" b="1" dirty="0" smtClean="0">
                <a:solidFill>
                  <a:srgbClr val="000000"/>
                </a:solidFill>
                <a:latin typeface="Century Gothic"/>
                <a:cs typeface="Century Gothic"/>
              </a:rPr>
              <a:t>Medio de transporte</a:t>
            </a:r>
            <a:endParaRPr lang="es-CO" sz="2400" b="1" dirty="0">
              <a:solidFill>
                <a:srgbClr val="000000"/>
              </a:solidFill>
              <a:latin typeface="Century Gothic"/>
              <a:cs typeface="Century Gothic"/>
            </a:endParaRPr>
          </a:p>
        </p:txBody>
      </p:sp>
      <p:sp>
        <p:nvSpPr>
          <p:cNvPr id="22" name="Rectangle 9"/>
          <p:cNvSpPr>
            <a:spLocks noChangeArrowheads="1"/>
          </p:cNvSpPr>
          <p:nvPr/>
        </p:nvSpPr>
        <p:spPr bwMode="auto">
          <a:xfrm>
            <a:off x="3203849" y="3615472"/>
            <a:ext cx="1224135" cy="461600"/>
          </a:xfrm>
          <a:prstGeom prst="rect">
            <a:avLst/>
          </a:prstGeom>
          <a:noFill/>
          <a:ln w="9525">
            <a:noFill/>
            <a:miter lim="800000"/>
          </a:ln>
        </p:spPr>
        <p:txBody>
          <a:bodyPr wrap="square" lIns="91376" tIns="45688" rIns="91376" bIns="45688">
            <a:spAutoFit/>
          </a:bodyPr>
          <a:lstStyle/>
          <a:p>
            <a:pPr algn="ctr" eaLnBrk="0" hangingPunct="0"/>
            <a:r>
              <a:rPr lang="es-CO" sz="2400" b="1" dirty="0" smtClean="0">
                <a:solidFill>
                  <a:srgbClr val="000000"/>
                </a:solidFill>
                <a:latin typeface="Century Gothic"/>
                <a:cs typeface="Century Gothic"/>
              </a:rPr>
              <a:t>Hogar</a:t>
            </a:r>
            <a:endParaRPr lang="es-CO" sz="2400" b="1" dirty="0">
              <a:solidFill>
                <a:srgbClr val="000000"/>
              </a:solidFill>
              <a:latin typeface="Century Gothic"/>
              <a:cs typeface="Century Gothic"/>
            </a:endParaRPr>
          </a:p>
        </p:txBody>
      </p:sp>
      <p:sp>
        <p:nvSpPr>
          <p:cNvPr id="72" name="Rectángulo 71"/>
          <p:cNvSpPr/>
          <p:nvPr/>
        </p:nvSpPr>
        <p:spPr>
          <a:xfrm>
            <a:off x="0" y="188640"/>
            <a:ext cx="10404648" cy="1080120"/>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3" name="CuadroTexto 72"/>
          <p:cNvSpPr txBox="1"/>
          <p:nvPr/>
        </p:nvSpPr>
        <p:spPr>
          <a:xfrm>
            <a:off x="226309" y="188640"/>
            <a:ext cx="5602515" cy="954107"/>
          </a:xfrm>
          <a:prstGeom prst="rect">
            <a:avLst/>
          </a:prstGeom>
          <a:noFill/>
        </p:spPr>
        <p:txBody>
          <a:bodyPr wrap="none" rtlCol="0">
            <a:spAutoFit/>
          </a:bodyPr>
          <a:lstStyle/>
          <a:p>
            <a:r>
              <a:rPr lang="en-US" sz="2800" b="1" i="1" spc="300" dirty="0" err="1" smtClean="0">
                <a:solidFill>
                  <a:srgbClr val="FFFFFF"/>
                </a:solidFill>
                <a:latin typeface="Century Gothic"/>
                <a:cs typeface="Century Gothic"/>
              </a:rPr>
              <a:t>Tipo</a:t>
            </a:r>
            <a:endParaRPr lang="en-US" sz="2800" b="1" i="1" spc="300" dirty="0" err="1" smtClean="0">
              <a:solidFill>
                <a:srgbClr val="FFFFFF"/>
              </a:solidFill>
              <a:latin typeface="Century Gothic"/>
              <a:cs typeface="Century Gothic"/>
            </a:endParaRPr>
          </a:p>
          <a:p>
            <a:r>
              <a:rPr lang="en-US" sz="2800" dirty="0" err="1" smtClean="0">
                <a:solidFill>
                  <a:srgbClr val="FFFFFF"/>
                </a:solidFill>
                <a:latin typeface="Century Gothic"/>
                <a:cs typeface="Century Gothic"/>
              </a:rPr>
              <a:t>Dominios</a:t>
            </a:r>
            <a:r>
              <a:rPr lang="en-US" sz="2800" dirty="0" smtClean="0">
                <a:solidFill>
                  <a:srgbClr val="FFFFFF"/>
                </a:solidFill>
                <a:latin typeface="Century Gothic"/>
                <a:cs typeface="Century Gothic"/>
              </a:rPr>
              <a:t> de la </a:t>
            </a:r>
            <a:r>
              <a:rPr lang="en-US" sz="2800" dirty="0" err="1" smtClean="0">
                <a:solidFill>
                  <a:srgbClr val="FFFFFF"/>
                </a:solidFill>
                <a:latin typeface="Century Gothic"/>
                <a:cs typeface="Century Gothic"/>
              </a:rPr>
              <a:t>Actividad</a:t>
            </a:r>
            <a:r>
              <a:rPr lang="en-US" sz="2800" dirty="0" smtClean="0">
                <a:solidFill>
                  <a:srgbClr val="FFFFFF"/>
                </a:solidFill>
                <a:latin typeface="Century Gothic"/>
                <a:cs typeface="Century Gothic"/>
              </a:rPr>
              <a:t> </a:t>
            </a:r>
            <a:r>
              <a:rPr lang="en-US" sz="2800" dirty="0" err="1" smtClean="0">
                <a:solidFill>
                  <a:srgbClr val="FFFFFF"/>
                </a:solidFill>
                <a:latin typeface="Century Gothic"/>
                <a:cs typeface="Century Gothic"/>
              </a:rPr>
              <a:t>Física</a:t>
            </a:r>
            <a:endParaRPr lang="es-ES" sz="2400" dirty="0">
              <a:solidFill>
                <a:schemeClr val="bg1"/>
              </a:solidFill>
              <a:latin typeface="Century Gothic"/>
              <a:cs typeface="Century Gothic"/>
            </a:endParaRPr>
          </a:p>
        </p:txBody>
      </p:sp>
      <p:sp>
        <p:nvSpPr>
          <p:cNvPr id="62" name="Rectangle 11"/>
          <p:cNvSpPr>
            <a:spLocks noChangeArrowheads="1"/>
          </p:cNvSpPr>
          <p:nvPr/>
        </p:nvSpPr>
        <p:spPr bwMode="auto">
          <a:xfrm>
            <a:off x="4932040" y="3779813"/>
            <a:ext cx="3816424" cy="369267"/>
          </a:xfrm>
          <a:prstGeom prst="rect">
            <a:avLst/>
          </a:prstGeom>
          <a:noFill/>
          <a:ln w="9525">
            <a:noFill/>
            <a:miter lim="800000"/>
          </a:ln>
        </p:spPr>
        <p:txBody>
          <a:bodyPr wrap="square" lIns="91376" tIns="45688" rIns="91376" bIns="45688">
            <a:spAutoFit/>
          </a:bodyPr>
          <a:lstStyle/>
          <a:p>
            <a:pPr eaLnBrk="0" hangingPunct="0"/>
            <a:r>
              <a:rPr lang="es-CO" dirty="0" smtClean="0">
                <a:latin typeface="Arial"/>
                <a:cs typeface="Arial"/>
              </a:rPr>
              <a:t>(Recreación y Deportes)</a:t>
            </a:r>
            <a:endParaRPr lang="es-CO" dirty="0">
              <a:latin typeface="Arial"/>
              <a:cs typeface="Arial"/>
            </a:endParaRPr>
          </a:p>
        </p:txBody>
      </p:sp>
      <p:sp>
        <p:nvSpPr>
          <p:cNvPr id="3" name="Rectángulo 2"/>
          <p:cNvSpPr/>
          <p:nvPr/>
        </p:nvSpPr>
        <p:spPr>
          <a:xfrm>
            <a:off x="4932040" y="3429000"/>
            <a:ext cx="2008933" cy="461665"/>
          </a:xfrm>
          <a:prstGeom prst="rect">
            <a:avLst/>
          </a:prstGeom>
        </p:spPr>
        <p:txBody>
          <a:bodyPr wrap="none">
            <a:spAutoFit/>
          </a:bodyPr>
          <a:lstStyle/>
          <a:p>
            <a:pPr lvl="0" algn="r" eaLnBrk="0" hangingPunct="0"/>
            <a:r>
              <a:rPr lang="es-CO" sz="2400" b="1" dirty="0">
                <a:latin typeface="Arial"/>
                <a:cs typeface="Arial"/>
              </a:rPr>
              <a:t>Tiempo libre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riangulo.png"/>
          <p:cNvPicPr>
            <a:picLocks noChangeAspect="1"/>
          </p:cNvPicPr>
          <p:nvPr/>
        </p:nvPicPr>
        <p:blipFill rotWithShape="1">
          <a:blip r:embed="rId1">
            <a:extLst>
              <a:ext uri="{28A0092B-C50C-407E-A947-70E740481C1C}">
                <a14:useLocalDpi xmlns:a14="http://schemas.microsoft.com/office/drawing/2010/main" val="0"/>
              </a:ext>
            </a:extLst>
          </a:blip>
          <a:srcRect b="91871"/>
          <a:stretch>
            <a:fillRect/>
          </a:stretch>
        </p:blipFill>
        <p:spPr>
          <a:xfrm>
            <a:off x="-36512" y="527472"/>
            <a:ext cx="6996952" cy="920328"/>
          </a:xfrm>
          <a:prstGeom prst="rect">
            <a:avLst/>
          </a:prstGeom>
        </p:spPr>
      </p:pic>
      <p:sp>
        <p:nvSpPr>
          <p:cNvPr id="3" name="Rectángulo 2"/>
          <p:cNvSpPr/>
          <p:nvPr/>
        </p:nvSpPr>
        <p:spPr>
          <a:xfrm>
            <a:off x="534176" y="2076552"/>
            <a:ext cx="8237291" cy="3687163"/>
          </a:xfrm>
          <a:prstGeom prst="rect">
            <a:avLst/>
          </a:prstGeom>
        </p:spPr>
        <p:txBody>
          <a:bodyPr wrap="square">
            <a:spAutoFit/>
          </a:bodyPr>
          <a:lstStyle/>
          <a:p>
            <a:pPr marL="285750" indent="-285750">
              <a:lnSpc>
                <a:spcPct val="140000"/>
              </a:lnSpc>
              <a:buFont typeface="Arial"/>
              <a:buChar char="•"/>
            </a:pPr>
            <a:r>
              <a:rPr lang="es-ES" sz="2400" dirty="0">
                <a:latin typeface="Arial"/>
                <a:cs typeface="Arial"/>
              </a:rPr>
              <a:t>Objetivos </a:t>
            </a:r>
            <a:r>
              <a:rPr lang="es-ES" sz="2400" dirty="0" smtClean="0">
                <a:latin typeface="Arial"/>
                <a:cs typeface="Arial"/>
              </a:rPr>
              <a:t>inteligentes (SMART)</a:t>
            </a:r>
            <a:endParaRPr lang="es-ES" sz="2400" dirty="0" smtClean="0">
              <a:latin typeface="Arial"/>
              <a:cs typeface="Arial"/>
            </a:endParaRPr>
          </a:p>
          <a:p>
            <a:pPr marL="285750" indent="-285750">
              <a:lnSpc>
                <a:spcPct val="140000"/>
              </a:lnSpc>
              <a:buFont typeface="Arial"/>
              <a:buChar char="•"/>
            </a:pPr>
            <a:r>
              <a:rPr lang="es-ES" sz="2400" dirty="0" smtClean="0">
                <a:latin typeface="Arial"/>
                <a:cs typeface="Arial"/>
              </a:rPr>
              <a:t>Tamizaje y estratificación de riesgo</a:t>
            </a:r>
            <a:r>
              <a:rPr lang="es-ES" sz="2400" dirty="0">
                <a:latin typeface="Arial"/>
                <a:cs typeface="Arial"/>
              </a:rPr>
              <a:t> </a:t>
            </a:r>
            <a:endParaRPr lang="es-ES" sz="2400" dirty="0">
              <a:latin typeface="Arial"/>
              <a:cs typeface="Arial"/>
            </a:endParaRPr>
          </a:p>
          <a:p>
            <a:pPr marL="285750" indent="-285750">
              <a:lnSpc>
                <a:spcPct val="140000"/>
              </a:lnSpc>
              <a:buFont typeface="Arial"/>
              <a:buChar char="•"/>
            </a:pPr>
            <a:r>
              <a:rPr lang="es-ES" sz="2400" dirty="0" smtClean="0">
                <a:latin typeface="Arial"/>
                <a:cs typeface="Arial"/>
              </a:rPr>
              <a:t>Prescripción </a:t>
            </a:r>
            <a:r>
              <a:rPr lang="es-ES" sz="2400" dirty="0">
                <a:latin typeface="Arial"/>
                <a:cs typeface="Arial"/>
              </a:rPr>
              <a:t>de </a:t>
            </a:r>
            <a:r>
              <a:rPr lang="es-ES" sz="2400" dirty="0" smtClean="0">
                <a:latin typeface="Arial"/>
                <a:cs typeface="Arial"/>
              </a:rPr>
              <a:t>AF individualizada</a:t>
            </a:r>
            <a:endParaRPr lang="es-ES" sz="2400" dirty="0">
              <a:latin typeface="Arial"/>
              <a:cs typeface="Arial"/>
            </a:endParaRPr>
          </a:p>
          <a:p>
            <a:pPr marL="285750" indent="-285750">
              <a:lnSpc>
                <a:spcPct val="140000"/>
              </a:lnSpc>
              <a:buFont typeface="Arial"/>
              <a:buChar char="•"/>
            </a:pPr>
            <a:r>
              <a:rPr lang="es-ES" sz="2400" dirty="0" smtClean="0">
                <a:latin typeface="Arial"/>
                <a:cs typeface="Arial"/>
              </a:rPr>
              <a:t>Precaución con alta intensidad o duración</a:t>
            </a:r>
            <a:r>
              <a:rPr lang="es-ES" sz="2400" dirty="0">
                <a:latin typeface="Arial"/>
                <a:cs typeface="Arial"/>
              </a:rPr>
              <a:t> </a:t>
            </a:r>
            <a:endParaRPr lang="es-ES" sz="2400" dirty="0">
              <a:latin typeface="Arial"/>
              <a:cs typeface="Arial"/>
            </a:endParaRPr>
          </a:p>
          <a:p>
            <a:pPr marL="285750" indent="-285750">
              <a:lnSpc>
                <a:spcPct val="140000"/>
              </a:lnSpc>
              <a:buFont typeface="Arial"/>
              <a:buChar char="•"/>
            </a:pPr>
            <a:r>
              <a:rPr lang="es-ES" sz="2400" dirty="0" smtClean="0">
                <a:latin typeface="Arial"/>
                <a:cs typeface="Arial"/>
              </a:rPr>
              <a:t>Progresión del ejercicio según respuesta </a:t>
            </a:r>
            <a:endParaRPr lang="es-ES" sz="2400" dirty="0">
              <a:latin typeface="Arial"/>
              <a:cs typeface="Arial"/>
            </a:endParaRPr>
          </a:p>
          <a:p>
            <a:pPr marL="285750" indent="-285750">
              <a:lnSpc>
                <a:spcPct val="140000"/>
              </a:lnSpc>
              <a:buFont typeface="Arial"/>
              <a:buChar char="•"/>
            </a:pPr>
            <a:r>
              <a:rPr lang="es-ES" sz="2400" dirty="0" smtClean="0">
                <a:latin typeface="Arial"/>
                <a:cs typeface="Arial"/>
              </a:rPr>
              <a:t>Nutrición e hidratación adecuadas</a:t>
            </a:r>
            <a:endParaRPr lang="es-ES" sz="2400" dirty="0" smtClean="0">
              <a:latin typeface="Arial"/>
              <a:cs typeface="Arial"/>
            </a:endParaRPr>
          </a:p>
          <a:p>
            <a:pPr marL="285750" indent="-285750">
              <a:lnSpc>
                <a:spcPct val="140000"/>
              </a:lnSpc>
              <a:buFont typeface="Arial"/>
              <a:buChar char="•"/>
            </a:pPr>
            <a:r>
              <a:rPr lang="es-ES" sz="2400" dirty="0" smtClean="0">
                <a:latin typeface="Arial"/>
                <a:cs typeface="Arial"/>
              </a:rPr>
              <a:t>Descanso y recuperación</a:t>
            </a:r>
          </a:p>
        </p:txBody>
      </p:sp>
      <p:sp>
        <p:nvSpPr>
          <p:cNvPr id="5" name="CuadroTexto 4"/>
          <p:cNvSpPr txBox="1"/>
          <p:nvPr/>
        </p:nvSpPr>
        <p:spPr>
          <a:xfrm>
            <a:off x="314980" y="599479"/>
            <a:ext cx="5768126" cy="707886"/>
          </a:xfrm>
          <a:prstGeom prst="rect">
            <a:avLst/>
          </a:prstGeom>
          <a:noFill/>
        </p:spPr>
        <p:txBody>
          <a:bodyPr wrap="none" rtlCol="0">
            <a:spAutoFit/>
          </a:bodyPr>
          <a:lstStyle/>
          <a:p>
            <a:r>
              <a:rPr lang="es-ES" sz="4000" dirty="0" smtClean="0">
                <a:solidFill>
                  <a:schemeClr val="bg1"/>
                </a:solidFill>
                <a:latin typeface="Century Gothic"/>
                <a:cs typeface="Century Gothic"/>
              </a:rPr>
              <a:t>Prevención de riesgos: </a:t>
            </a:r>
            <a:endParaRPr lang="es-ES" sz="4000"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rectángulo 4"/>
          <p:cNvSpPr/>
          <p:nvPr/>
        </p:nvSpPr>
        <p:spPr>
          <a:xfrm rot="16200000">
            <a:off x="6794626" y="4535986"/>
            <a:ext cx="2952305" cy="1746443"/>
          </a:xfrm>
          <a:prstGeom prst="r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8" name="Triángulo rectángulo 7"/>
          <p:cNvSpPr/>
          <p:nvPr/>
        </p:nvSpPr>
        <p:spPr>
          <a:xfrm rot="5400000">
            <a:off x="-611330" y="611331"/>
            <a:ext cx="3202371" cy="1979711"/>
          </a:xfrm>
          <a:prstGeom prst="r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2" name="Rectángulo 1"/>
          <p:cNvSpPr/>
          <p:nvPr/>
        </p:nvSpPr>
        <p:spPr>
          <a:xfrm>
            <a:off x="2195736" y="764704"/>
            <a:ext cx="5688632" cy="1167499"/>
          </a:xfrm>
          <a:prstGeom prst="rect">
            <a:avLst/>
          </a:prstGeom>
        </p:spPr>
        <p:txBody>
          <a:bodyPr wrap="square">
            <a:spAutoFit/>
          </a:bodyPr>
          <a:lstStyle/>
          <a:p>
            <a:pPr>
              <a:lnSpc>
                <a:spcPct val="110000"/>
              </a:lnSpc>
            </a:pPr>
            <a:r>
              <a:rPr lang="es-ES" sz="3200" spc="300" dirty="0" smtClean="0">
                <a:solidFill>
                  <a:srgbClr val="1A2B7A"/>
                </a:solidFill>
                <a:latin typeface="Century Gothic"/>
                <a:cs typeface="Century Gothic"/>
              </a:rPr>
              <a:t>  RAZONES PARA REMITIR SU PACIENTE</a:t>
            </a:r>
            <a:endParaRPr lang="es-ES" sz="3200" spc="300" dirty="0">
              <a:solidFill>
                <a:srgbClr val="1A2B7A"/>
              </a:solidFill>
              <a:latin typeface="Century Gothic"/>
              <a:cs typeface="Century Gothic"/>
            </a:endParaRPr>
          </a:p>
        </p:txBody>
      </p:sp>
      <p:sp>
        <p:nvSpPr>
          <p:cNvPr id="3" name="Rectángulo 2"/>
          <p:cNvSpPr/>
          <p:nvPr/>
        </p:nvSpPr>
        <p:spPr>
          <a:xfrm>
            <a:off x="899592" y="2708920"/>
            <a:ext cx="7704856" cy="1706108"/>
          </a:xfrm>
          <a:prstGeom prst="rect">
            <a:avLst/>
          </a:prstGeom>
        </p:spPr>
        <p:txBody>
          <a:bodyPr wrap="square">
            <a:spAutoFit/>
          </a:bodyPr>
          <a:lstStyle/>
          <a:p>
            <a:pPr marL="285750" indent="-285750">
              <a:lnSpc>
                <a:spcPct val="120000"/>
              </a:lnSpc>
              <a:buFont typeface="Arial"/>
              <a:buChar char="•"/>
            </a:pPr>
            <a:r>
              <a:rPr lang="es-ES" sz="2200" dirty="0" smtClean="0">
                <a:latin typeface="Arial"/>
                <a:cs typeface="Arial"/>
              </a:rPr>
              <a:t>El paciente requiere acompañamiento especializado</a:t>
            </a:r>
            <a:endParaRPr lang="es-ES" sz="2200" dirty="0" smtClean="0">
              <a:latin typeface="Arial"/>
              <a:cs typeface="Arial"/>
            </a:endParaRPr>
          </a:p>
          <a:p>
            <a:pPr marL="285750" indent="-285750">
              <a:lnSpc>
                <a:spcPct val="120000"/>
              </a:lnSpc>
              <a:buFont typeface="Arial"/>
              <a:buChar char="•"/>
            </a:pPr>
            <a:r>
              <a:rPr lang="es-ES" sz="2200" dirty="0" smtClean="0">
                <a:latin typeface="Arial"/>
                <a:cs typeface="Arial"/>
              </a:rPr>
              <a:t>Valoración por otra especialidad</a:t>
            </a:r>
            <a:endParaRPr lang="es-ES" sz="2200" dirty="0" smtClean="0">
              <a:latin typeface="Arial"/>
              <a:cs typeface="Arial"/>
            </a:endParaRPr>
          </a:p>
          <a:p>
            <a:pPr marL="285750" indent="-285750">
              <a:lnSpc>
                <a:spcPct val="120000"/>
              </a:lnSpc>
              <a:buFont typeface="Arial"/>
              <a:buChar char="•"/>
            </a:pPr>
            <a:r>
              <a:rPr lang="es-ES" sz="2200" dirty="0" smtClean="0">
                <a:latin typeface="Arial"/>
                <a:cs typeface="Arial"/>
              </a:rPr>
              <a:t>Proveer red de apoyo al paciente</a:t>
            </a:r>
            <a:endParaRPr lang="es-ES" sz="2200" dirty="0" smtClean="0">
              <a:latin typeface="Arial"/>
              <a:cs typeface="Arial"/>
            </a:endParaRPr>
          </a:p>
          <a:p>
            <a:pPr marL="285750" indent="-285750">
              <a:lnSpc>
                <a:spcPct val="120000"/>
              </a:lnSpc>
              <a:buFont typeface="Arial"/>
              <a:buChar char="•"/>
            </a:pPr>
            <a:r>
              <a:rPr lang="es-ES" sz="2200" dirty="0" smtClean="0">
                <a:latin typeface="Arial"/>
                <a:cs typeface="Arial"/>
              </a:rPr>
              <a:t>Facilitar acceso a programas de salud pública </a:t>
            </a:r>
          </a:p>
        </p:txBody>
      </p:sp>
      <p:sp>
        <p:nvSpPr>
          <p:cNvPr id="4" name="Rectángulo 3"/>
          <p:cNvSpPr/>
          <p:nvPr/>
        </p:nvSpPr>
        <p:spPr>
          <a:xfrm>
            <a:off x="755576" y="5085184"/>
            <a:ext cx="7200800" cy="1112099"/>
          </a:xfrm>
          <a:prstGeom prst="rect">
            <a:avLst/>
          </a:prstGeom>
        </p:spPr>
        <p:txBody>
          <a:bodyPr wrap="square">
            <a:spAutoFit/>
          </a:bodyPr>
          <a:lstStyle/>
          <a:p>
            <a:pPr>
              <a:lnSpc>
                <a:spcPct val="120000"/>
              </a:lnSpc>
            </a:pPr>
            <a:r>
              <a:rPr lang="es-ES" sz="2800" b="1" dirty="0" smtClean="0">
                <a:solidFill>
                  <a:srgbClr val="35A2FA"/>
                </a:solidFill>
                <a:latin typeface="Century Gothic"/>
                <a:cs typeface="Century Gothic"/>
              </a:rPr>
              <a:t>    Siempre de las </a:t>
            </a:r>
            <a:r>
              <a:rPr lang="es-ES" sz="2800" b="1" dirty="0">
                <a:solidFill>
                  <a:srgbClr val="35A2FA"/>
                </a:solidFill>
                <a:latin typeface="Century Gothic"/>
                <a:cs typeface="Century Gothic"/>
              </a:rPr>
              <a:t>recomendaciones </a:t>
            </a:r>
            <a:endParaRPr lang="es-ES" sz="2800" b="1" dirty="0" smtClean="0">
              <a:solidFill>
                <a:srgbClr val="35A2FA"/>
              </a:solidFill>
              <a:latin typeface="Century Gothic"/>
              <a:cs typeface="Century Gothic"/>
            </a:endParaRPr>
          </a:p>
          <a:p>
            <a:pPr>
              <a:lnSpc>
                <a:spcPct val="120000"/>
              </a:lnSpc>
            </a:pPr>
            <a:r>
              <a:rPr lang="es-ES" sz="2800" b="1" dirty="0">
                <a:solidFill>
                  <a:srgbClr val="35A2FA"/>
                </a:solidFill>
                <a:latin typeface="Century Gothic"/>
                <a:cs typeface="Century Gothic"/>
              </a:rPr>
              <a:t>m</a:t>
            </a:r>
            <a:r>
              <a:rPr lang="es-ES" sz="2800" b="1" dirty="0" smtClean="0">
                <a:solidFill>
                  <a:srgbClr val="35A2FA"/>
                </a:solidFill>
                <a:latin typeface="Century Gothic"/>
                <a:cs typeface="Century Gothic"/>
              </a:rPr>
              <a:t>ínimas de </a:t>
            </a:r>
            <a:r>
              <a:rPr lang="es-ES" sz="2800" b="1" dirty="0">
                <a:solidFill>
                  <a:srgbClr val="35A2FA"/>
                </a:solidFill>
                <a:latin typeface="Century Gothic"/>
                <a:cs typeface="Century Gothic"/>
              </a:rPr>
              <a:t>AF para la salud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188640"/>
            <a:ext cx="9144000" cy="792088"/>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p:cNvSpPr txBox="1"/>
          <p:nvPr/>
        </p:nvSpPr>
        <p:spPr>
          <a:xfrm>
            <a:off x="240258" y="260648"/>
            <a:ext cx="8621095" cy="646331"/>
          </a:xfrm>
          <a:prstGeom prst="rect">
            <a:avLst/>
          </a:prstGeom>
          <a:noFill/>
        </p:spPr>
        <p:txBody>
          <a:bodyPr wrap="none" rtlCol="0">
            <a:spAutoFit/>
          </a:bodyPr>
          <a:lstStyle/>
          <a:p>
            <a:r>
              <a:rPr lang="es-ES" sz="3600" dirty="0" smtClean="0">
                <a:solidFill>
                  <a:schemeClr val="bg1"/>
                </a:solidFill>
                <a:latin typeface="Century Gothic"/>
                <a:cs typeface="Century Gothic"/>
              </a:rPr>
              <a:t>Remisión según el riesgo del paciente</a:t>
            </a:r>
            <a:endParaRPr lang="es-ES" sz="3600" dirty="0">
              <a:solidFill>
                <a:schemeClr val="bg1"/>
              </a:solidFill>
              <a:latin typeface="Century Gothic"/>
              <a:cs typeface="Century Gothic"/>
            </a:endParaRPr>
          </a:p>
        </p:txBody>
      </p:sp>
      <p:graphicFrame>
        <p:nvGraphicFramePr>
          <p:cNvPr id="2" name="Tabla 1"/>
          <p:cNvGraphicFramePr>
            <a:graphicFrameLocks noGrp="1"/>
          </p:cNvGraphicFramePr>
          <p:nvPr/>
        </p:nvGraphicFramePr>
        <p:xfrm>
          <a:off x="539552" y="1340768"/>
          <a:ext cx="7992888" cy="5154833"/>
        </p:xfrm>
        <a:graphic>
          <a:graphicData uri="http://schemas.openxmlformats.org/drawingml/2006/table">
            <a:tbl>
              <a:tblPr firstRow="1" bandRow="1">
                <a:tableStyleId>{5940675A-B579-460E-94D1-54222C63F5DA}</a:tableStyleId>
              </a:tblPr>
              <a:tblGrid>
                <a:gridCol w="2448272"/>
                <a:gridCol w="216024"/>
                <a:gridCol w="5328592"/>
              </a:tblGrid>
              <a:tr h="18002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s-ES" sz="2800" b="1" dirty="0" smtClean="0">
                          <a:solidFill>
                            <a:schemeClr val="bg1"/>
                          </a:solidFill>
                          <a:latin typeface="Century Gothic"/>
                          <a:cs typeface="Century Gothic"/>
                        </a:rPr>
                        <a:t>Riesgo Bajo</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4A138"/>
                    </a:solidFill>
                  </a:tcPr>
                </a:tc>
                <a:tc>
                  <a:txBody>
                    <a:bodyPr/>
                    <a:lstStyle/>
                    <a:p>
                      <a:pPr>
                        <a:buFont typeface="Arial" pitchFamily="34" charset="0"/>
                        <a:buChar char="•"/>
                      </a:pPr>
                      <a:endParaRPr lang="es-ES" dirty="0" smtClean="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0000"/>
                        </a:lnSpc>
                        <a:buFont typeface="Arial"/>
                        <a:buChar char="•"/>
                      </a:pPr>
                      <a:r>
                        <a:rPr lang="es-ES" dirty="0" smtClean="0">
                          <a:latin typeface="Arial"/>
                          <a:cs typeface="Arial"/>
                        </a:rPr>
                        <a:t>Entrenamiento Independiente </a:t>
                      </a:r>
                      <a:endParaRPr lang="es-ES" dirty="0" smtClean="0">
                        <a:latin typeface="Arial"/>
                        <a:cs typeface="Arial"/>
                      </a:endParaRPr>
                    </a:p>
                    <a:p>
                      <a:pPr marL="285750" indent="-285750" algn="l">
                        <a:lnSpc>
                          <a:spcPct val="110000"/>
                        </a:lnSpc>
                        <a:buFont typeface="Arial"/>
                        <a:buChar char="•"/>
                      </a:pPr>
                      <a:r>
                        <a:rPr lang="es-ES" dirty="0" smtClean="0">
                          <a:latin typeface="Arial"/>
                          <a:cs typeface="Arial"/>
                        </a:rPr>
                        <a:t>Líder comunitario</a:t>
                      </a:r>
                      <a:endParaRPr lang="es-ES" dirty="0" smtClean="0">
                        <a:latin typeface="Arial"/>
                        <a:cs typeface="Arial"/>
                      </a:endParaRPr>
                    </a:p>
                    <a:p>
                      <a:pPr marL="285750" indent="-285750" algn="l">
                        <a:lnSpc>
                          <a:spcPct val="110000"/>
                        </a:lnSpc>
                        <a:buFont typeface="Arial"/>
                        <a:buChar char="•"/>
                      </a:pPr>
                      <a:r>
                        <a:rPr lang="es-ES" dirty="0" smtClean="0">
                          <a:latin typeface="Arial"/>
                          <a:cs typeface="Arial"/>
                        </a:rPr>
                        <a:t>Instructor físico/gimnasio </a:t>
                      </a:r>
                      <a:endParaRPr lang="es-ES" dirty="0" smtClean="0">
                        <a:latin typeface="Arial"/>
                        <a:cs typeface="Arial"/>
                      </a:endParaRPr>
                    </a:p>
                    <a:p>
                      <a:pPr marL="285750" indent="-285750" algn="l">
                        <a:lnSpc>
                          <a:spcPct val="110000"/>
                        </a:lnSpc>
                        <a:buFont typeface="Arial"/>
                        <a:buChar char="•"/>
                      </a:pPr>
                      <a:r>
                        <a:rPr lang="es-ES" dirty="0" smtClean="0">
                          <a:latin typeface="Arial"/>
                          <a:cs typeface="Arial"/>
                        </a:rPr>
                        <a:t>Programas comunitarios </a:t>
                      </a:r>
                      <a:endParaRPr lang="es-ES" dirty="0" smtClean="0">
                        <a:latin typeface="Arial"/>
                        <a:cs typeface="Arial"/>
                      </a:endParaRPr>
                    </a:p>
                    <a:p>
                      <a:pPr marL="742950" lvl="1" indent="-285750" algn="l">
                        <a:lnSpc>
                          <a:spcPct val="110000"/>
                        </a:lnSpc>
                        <a:buFont typeface="Arial"/>
                        <a:buChar char="•"/>
                      </a:pPr>
                      <a:r>
                        <a:rPr lang="es-ES" dirty="0" err="1" smtClean="0">
                          <a:latin typeface="Arial"/>
                          <a:cs typeface="Arial"/>
                        </a:rPr>
                        <a:t>Ciclovia</a:t>
                      </a:r>
                      <a:r>
                        <a:rPr lang="es-ES" dirty="0" smtClean="0">
                          <a:latin typeface="Arial"/>
                          <a:cs typeface="Arial"/>
                        </a:rPr>
                        <a:t>, </a:t>
                      </a:r>
                      <a:r>
                        <a:rPr lang="es-ES" dirty="0" err="1" smtClean="0">
                          <a:latin typeface="Arial"/>
                          <a:cs typeface="Arial"/>
                        </a:rPr>
                        <a:t>Recreovia</a:t>
                      </a:r>
                      <a:r>
                        <a:rPr lang="es-ES" dirty="0" smtClean="0">
                          <a:latin typeface="Arial"/>
                          <a:cs typeface="Arial"/>
                        </a:rPr>
                        <a:t> – </a:t>
                      </a:r>
                      <a:r>
                        <a:rPr lang="es-ES" dirty="0" err="1" smtClean="0">
                          <a:latin typeface="Arial"/>
                          <a:cs typeface="Arial"/>
                        </a:rPr>
                        <a:t>Coldeportes</a:t>
                      </a:r>
                      <a:endParaRPr lang="es-ES" dirty="0" smtClean="0">
                        <a:latin typeface="Arial"/>
                        <a:cs typeface="Aria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016224">
                <a:tc>
                  <a:txBody>
                    <a:bodyPr/>
                    <a:lstStyle/>
                    <a:p>
                      <a:pPr algn="ctr"/>
                      <a:r>
                        <a:rPr lang="es-ES" sz="2800" b="1" dirty="0" smtClean="0">
                          <a:solidFill>
                            <a:srgbClr val="FFFFFF"/>
                          </a:solidFill>
                          <a:latin typeface="Century Gothic"/>
                          <a:cs typeface="Century Gothic"/>
                        </a:rPr>
                        <a:t>Riesgo </a:t>
                      </a:r>
                      <a:endParaRPr lang="es-ES" sz="2800" b="1" dirty="0" smtClean="0">
                        <a:solidFill>
                          <a:srgbClr val="FFFFFF"/>
                        </a:solidFill>
                        <a:latin typeface="Century Gothic"/>
                        <a:cs typeface="Century Gothic"/>
                      </a:endParaRPr>
                    </a:p>
                    <a:p>
                      <a:pPr algn="ctr"/>
                      <a:r>
                        <a:rPr lang="es-ES" sz="2800" b="1" dirty="0" smtClean="0">
                          <a:solidFill>
                            <a:srgbClr val="FFFFFF"/>
                          </a:solidFill>
                          <a:latin typeface="Century Gothic"/>
                          <a:cs typeface="Century Gothic"/>
                        </a:rPr>
                        <a:t>Moderado</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7D00"/>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defRPr/>
                      </a:pPr>
                      <a:endParaRPr lang="es-ES" dirty="0" smtClean="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10000"/>
                        </a:lnSpc>
                        <a:spcBef>
                          <a:spcPts val="0"/>
                        </a:spcBef>
                        <a:spcAft>
                          <a:spcPts val="0"/>
                        </a:spcAft>
                        <a:buClrTx/>
                        <a:buSzTx/>
                        <a:buFont typeface="Arial"/>
                        <a:buChar char="•"/>
                        <a:defRPr/>
                      </a:pPr>
                      <a:r>
                        <a:rPr lang="es-ES" dirty="0" smtClean="0">
                          <a:latin typeface="Arial"/>
                          <a:cs typeface="Arial"/>
                        </a:rPr>
                        <a:t>Fisioterapeuta con entrenamiento en AF</a:t>
                      </a:r>
                      <a:endParaRPr lang="es-ES" dirty="0" smtClean="0">
                        <a:latin typeface="Arial"/>
                        <a:cs typeface="Arial"/>
                      </a:endParaRPr>
                    </a:p>
                    <a:p>
                      <a:pPr marL="285750" marR="0" indent="-285750" algn="l" defTabSz="914400" rtl="0" eaLnBrk="1" fontAlgn="auto" latinLnBrk="0" hangingPunct="1">
                        <a:lnSpc>
                          <a:spcPct val="110000"/>
                        </a:lnSpc>
                        <a:spcBef>
                          <a:spcPts val="0"/>
                        </a:spcBef>
                        <a:spcAft>
                          <a:spcPts val="0"/>
                        </a:spcAft>
                        <a:buClrTx/>
                        <a:buSzTx/>
                        <a:buFont typeface="Arial"/>
                        <a:buChar char="•"/>
                        <a:defRPr/>
                      </a:pPr>
                      <a:r>
                        <a:rPr lang="es-ES" dirty="0" smtClean="0">
                          <a:latin typeface="Arial"/>
                          <a:cs typeface="Arial"/>
                        </a:rPr>
                        <a:t>Enfermera con entrenamiento en AF</a:t>
                      </a:r>
                      <a:endParaRPr lang="es-ES" dirty="0" smtClean="0">
                        <a:latin typeface="Arial"/>
                        <a:cs typeface="Arial"/>
                      </a:endParaRPr>
                    </a:p>
                    <a:p>
                      <a:pPr marL="285750" marR="0" indent="-285750" algn="l" defTabSz="914400" rtl="0" eaLnBrk="1" fontAlgn="auto" latinLnBrk="0" hangingPunct="1">
                        <a:lnSpc>
                          <a:spcPct val="110000"/>
                        </a:lnSpc>
                        <a:spcBef>
                          <a:spcPts val="0"/>
                        </a:spcBef>
                        <a:spcAft>
                          <a:spcPts val="0"/>
                        </a:spcAft>
                        <a:buClrTx/>
                        <a:buSzTx/>
                        <a:buFont typeface="Arial"/>
                        <a:buChar char="•"/>
                        <a:defRPr/>
                      </a:pPr>
                      <a:r>
                        <a:rPr lang="es-ES" dirty="0" smtClean="0">
                          <a:latin typeface="Arial"/>
                          <a:cs typeface="Arial"/>
                        </a:rPr>
                        <a:t>Licenciado en AF </a:t>
                      </a:r>
                      <a:endParaRPr lang="es-ES" dirty="0" smtClean="0">
                        <a:latin typeface="Arial"/>
                        <a:cs typeface="Arial"/>
                      </a:endParaRPr>
                    </a:p>
                    <a:p>
                      <a:pPr marL="285750" marR="0" indent="-285750" algn="l" defTabSz="914400" rtl="0" eaLnBrk="1" fontAlgn="auto" latinLnBrk="0" hangingPunct="1">
                        <a:lnSpc>
                          <a:spcPct val="110000"/>
                        </a:lnSpc>
                        <a:spcBef>
                          <a:spcPts val="0"/>
                        </a:spcBef>
                        <a:spcAft>
                          <a:spcPts val="0"/>
                        </a:spcAft>
                        <a:buClrTx/>
                        <a:buSzTx/>
                        <a:buFont typeface="Arial"/>
                        <a:buChar char="•"/>
                        <a:defRPr/>
                      </a:pPr>
                      <a:r>
                        <a:rPr lang="es-ES" dirty="0" smtClean="0">
                          <a:latin typeface="Arial"/>
                          <a:cs typeface="Arial"/>
                        </a:rPr>
                        <a:t>Gimnasio con supervisión médica </a:t>
                      </a:r>
                      <a:endParaRPr lang="es-ES" dirty="0" smtClean="0">
                        <a:latin typeface="Arial"/>
                        <a:cs typeface="Arial"/>
                      </a:endParaRPr>
                    </a:p>
                    <a:p>
                      <a:pPr marL="285750" marR="0" indent="-285750" algn="l" defTabSz="914400" rtl="0" eaLnBrk="1" fontAlgn="auto" latinLnBrk="0" hangingPunct="1">
                        <a:lnSpc>
                          <a:spcPct val="110000"/>
                        </a:lnSpc>
                        <a:spcBef>
                          <a:spcPts val="0"/>
                        </a:spcBef>
                        <a:spcAft>
                          <a:spcPts val="0"/>
                        </a:spcAft>
                        <a:buClrTx/>
                        <a:buSzTx/>
                        <a:buFont typeface="Arial"/>
                        <a:buChar char="•"/>
                        <a:defRPr/>
                      </a:pPr>
                      <a:r>
                        <a:rPr lang="es-ES" dirty="0" smtClean="0">
                          <a:latin typeface="Arial"/>
                          <a:cs typeface="Arial"/>
                        </a:rPr>
                        <a:t>Colega con experticia en AF </a:t>
                      </a:r>
                      <a:endParaRPr lang="es-ES" dirty="0" smtClean="0">
                        <a:latin typeface="Arial"/>
                        <a:cs typeface="Arial"/>
                      </a:endParaRPr>
                    </a:p>
                    <a:p>
                      <a:pPr marL="285750" marR="0" indent="-285750" algn="l" defTabSz="914400" rtl="0" eaLnBrk="1" fontAlgn="auto" latinLnBrk="0" hangingPunct="1">
                        <a:lnSpc>
                          <a:spcPct val="110000"/>
                        </a:lnSpc>
                        <a:spcBef>
                          <a:spcPts val="0"/>
                        </a:spcBef>
                        <a:spcAft>
                          <a:spcPts val="0"/>
                        </a:spcAft>
                        <a:buClrTx/>
                        <a:buSzTx/>
                        <a:buFont typeface="Arial"/>
                        <a:buChar char="•"/>
                        <a:defRPr/>
                      </a:pPr>
                      <a:r>
                        <a:rPr lang="es-ES" dirty="0" smtClean="0">
                          <a:latin typeface="Arial"/>
                          <a:cs typeface="Arial"/>
                        </a:rPr>
                        <a:t>Médico </a:t>
                      </a:r>
                      <a:r>
                        <a:rPr lang="es-ES" dirty="0" err="1" smtClean="0">
                          <a:latin typeface="Arial"/>
                          <a:cs typeface="Arial"/>
                        </a:rPr>
                        <a:t>Deportólogo</a:t>
                      </a:r>
                      <a:endParaRPr lang="es-ES" dirty="0" smtClean="0">
                        <a:latin typeface="Arial"/>
                        <a:cs typeface="Aria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1338409">
                <a:tc>
                  <a:txBody>
                    <a:bodyPr/>
                    <a:lstStyle/>
                    <a:p>
                      <a:pPr algn="ctr"/>
                      <a:r>
                        <a:rPr lang="es-ES" sz="2800" b="1" dirty="0" smtClean="0">
                          <a:solidFill>
                            <a:srgbClr val="FFFFFF"/>
                          </a:solidFill>
                          <a:latin typeface="Century Gothic"/>
                          <a:cs typeface="Century Gothic"/>
                        </a:rPr>
                        <a:t>Riesgo Alto</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buFont typeface="Arial" pitchFamily="34" charset="0"/>
                        <a:buChar char="•"/>
                      </a:pPr>
                      <a:endParaRPr lang="es-ES" dirty="0" smtClean="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0000"/>
                        </a:lnSpc>
                        <a:buFont typeface="Arial"/>
                        <a:buChar char="•"/>
                      </a:pPr>
                      <a:r>
                        <a:rPr lang="es-ES" dirty="0" smtClean="0">
                          <a:latin typeface="Arial"/>
                          <a:cs typeface="Arial"/>
                        </a:rPr>
                        <a:t>Programa de Rehabilitación </a:t>
                      </a:r>
                      <a:r>
                        <a:rPr lang="es-ES" dirty="0" err="1" smtClean="0">
                          <a:latin typeface="Arial"/>
                          <a:cs typeface="Arial"/>
                        </a:rPr>
                        <a:t>cardio</a:t>
                      </a:r>
                      <a:r>
                        <a:rPr lang="es-ES" dirty="0" smtClean="0">
                          <a:latin typeface="Arial"/>
                          <a:cs typeface="Arial"/>
                        </a:rPr>
                        <a:t>/pulmonar</a:t>
                      </a:r>
                      <a:endParaRPr lang="es-ES" dirty="0" smtClean="0">
                        <a:latin typeface="Arial"/>
                        <a:cs typeface="Arial"/>
                      </a:endParaRPr>
                    </a:p>
                    <a:p>
                      <a:pPr marL="285750" lvl="0" indent="-285750" algn="l">
                        <a:lnSpc>
                          <a:spcPct val="110000"/>
                        </a:lnSpc>
                        <a:buFont typeface="Arial"/>
                        <a:buChar char="•"/>
                      </a:pPr>
                      <a:r>
                        <a:rPr lang="es-ES" dirty="0" smtClean="0">
                          <a:latin typeface="Arial"/>
                          <a:cs typeface="Arial"/>
                        </a:rPr>
                        <a:t>Medicina Física y Rehabilitación</a:t>
                      </a:r>
                      <a:endParaRPr lang="es-ES" dirty="0" smtClean="0">
                        <a:latin typeface="Arial"/>
                        <a:cs typeface="Arial"/>
                      </a:endParaRPr>
                    </a:p>
                    <a:p>
                      <a:pPr marL="285750" lvl="0" indent="-285750" algn="l">
                        <a:lnSpc>
                          <a:spcPct val="110000"/>
                        </a:lnSpc>
                        <a:buFont typeface="Arial"/>
                        <a:buChar char="•"/>
                      </a:pPr>
                      <a:r>
                        <a:rPr lang="es-ES" dirty="0" smtClean="0">
                          <a:latin typeface="Arial"/>
                          <a:cs typeface="Arial"/>
                        </a:rPr>
                        <a:t>Médico Cardiólogo / </a:t>
                      </a:r>
                      <a:r>
                        <a:rPr lang="es-ES" dirty="0" err="1" smtClean="0">
                          <a:latin typeface="Arial"/>
                          <a:cs typeface="Arial"/>
                        </a:rPr>
                        <a:t>Deportólogo</a:t>
                      </a:r>
                      <a:r>
                        <a:rPr lang="es-ES" dirty="0" smtClean="0">
                          <a:latin typeface="Arial"/>
                          <a:cs typeface="Arial"/>
                        </a:rPr>
                        <a:t> </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rectángulo 4"/>
          <p:cNvSpPr/>
          <p:nvPr/>
        </p:nvSpPr>
        <p:spPr>
          <a:xfrm rot="16200000">
            <a:off x="8321309" y="6062668"/>
            <a:ext cx="1033822" cy="611560"/>
          </a:xfrm>
          <a:prstGeom prst="r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latin typeface="Calibri"/>
            </a:endParaRPr>
          </a:p>
        </p:txBody>
      </p:sp>
      <p:sp>
        <p:nvSpPr>
          <p:cNvPr id="8" name="Triángulo rectángulo 7"/>
          <p:cNvSpPr/>
          <p:nvPr/>
        </p:nvSpPr>
        <p:spPr>
          <a:xfrm rot="5400000">
            <a:off x="-611330" y="611331"/>
            <a:ext cx="3202371" cy="1979711"/>
          </a:xfrm>
          <a:prstGeom prst="r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latin typeface="Calibri"/>
            </a:endParaRPr>
          </a:p>
        </p:txBody>
      </p:sp>
      <p:sp>
        <p:nvSpPr>
          <p:cNvPr id="2" name="Rectángulo 1"/>
          <p:cNvSpPr/>
          <p:nvPr/>
        </p:nvSpPr>
        <p:spPr>
          <a:xfrm>
            <a:off x="1619672" y="354528"/>
            <a:ext cx="7524328" cy="625812"/>
          </a:xfrm>
          <a:prstGeom prst="rect">
            <a:avLst/>
          </a:prstGeom>
        </p:spPr>
        <p:txBody>
          <a:bodyPr wrap="square">
            <a:spAutoFit/>
          </a:bodyPr>
          <a:lstStyle/>
          <a:p>
            <a:pPr defTabSz="914400">
              <a:lnSpc>
                <a:spcPct val="110000"/>
              </a:lnSpc>
            </a:pPr>
            <a:r>
              <a:rPr lang="es-ES" sz="3200" b="1" dirty="0" smtClean="0">
                <a:solidFill>
                  <a:srgbClr val="1A2B7A"/>
                </a:solidFill>
                <a:latin typeface="Century Gothic"/>
                <a:cs typeface="Century Gothic"/>
              </a:rPr>
              <a:t>  Recomendaciones Internacionales</a:t>
            </a:r>
            <a:endParaRPr lang="es-ES" sz="3200" b="1" dirty="0">
              <a:solidFill>
                <a:srgbClr val="1A2B7A"/>
              </a:solidFill>
              <a:latin typeface="Century Gothic"/>
              <a:cs typeface="Century Gothic"/>
            </a:endParaRPr>
          </a:p>
        </p:txBody>
      </p:sp>
      <p:sp>
        <p:nvSpPr>
          <p:cNvPr id="3" name="Rectángulo 2"/>
          <p:cNvSpPr/>
          <p:nvPr/>
        </p:nvSpPr>
        <p:spPr>
          <a:xfrm>
            <a:off x="1259632" y="1290134"/>
            <a:ext cx="7992888" cy="2518638"/>
          </a:xfrm>
          <a:prstGeom prst="rect">
            <a:avLst/>
          </a:prstGeom>
        </p:spPr>
        <p:txBody>
          <a:bodyPr wrap="square">
            <a:spAutoFit/>
          </a:bodyPr>
          <a:lstStyle/>
          <a:p>
            <a:pPr defTabSz="914400">
              <a:lnSpc>
                <a:spcPct val="120000"/>
              </a:lnSpc>
            </a:pPr>
            <a:r>
              <a:rPr lang="es-ES" sz="2200" i="1" dirty="0" smtClean="0">
                <a:solidFill>
                  <a:srgbClr val="1A2B7A"/>
                </a:solidFill>
                <a:latin typeface="Arial"/>
                <a:cs typeface="Arial"/>
              </a:rPr>
              <a:t>En la semana realizar </a:t>
            </a:r>
            <a:r>
              <a:rPr lang="es-ES" sz="2200" b="1" i="1" u="sng" dirty="0" smtClean="0">
                <a:solidFill>
                  <a:srgbClr val="1A2B7A"/>
                </a:solidFill>
                <a:latin typeface="Arial"/>
                <a:cs typeface="Arial"/>
              </a:rPr>
              <a:t>mínimo</a:t>
            </a:r>
            <a:r>
              <a:rPr lang="es-ES" sz="2200" i="1" dirty="0" smtClean="0">
                <a:solidFill>
                  <a:srgbClr val="1A2B7A"/>
                </a:solidFill>
                <a:latin typeface="Arial"/>
                <a:cs typeface="Arial"/>
              </a:rPr>
              <a:t>:</a:t>
            </a:r>
            <a:endParaRPr lang="es-ES" sz="2200" i="1" dirty="0" smtClean="0">
              <a:solidFill>
                <a:srgbClr val="1A2B7A"/>
              </a:solidFill>
              <a:latin typeface="Arial"/>
              <a:cs typeface="Arial"/>
            </a:endParaRPr>
          </a:p>
          <a:p>
            <a:pPr marL="342900" indent="-342900" defTabSz="914400">
              <a:lnSpc>
                <a:spcPct val="120000"/>
              </a:lnSpc>
              <a:buFont typeface="Arial"/>
              <a:buChar char="•"/>
            </a:pPr>
            <a:r>
              <a:rPr lang="es-ES" sz="2200" b="1" dirty="0" smtClean="0">
                <a:solidFill>
                  <a:srgbClr val="35A2FA"/>
                </a:solidFill>
                <a:latin typeface="Arial"/>
                <a:cs typeface="Arial"/>
              </a:rPr>
              <a:t>150 minutos* </a:t>
            </a:r>
            <a:r>
              <a:rPr lang="es-ES" sz="2200" dirty="0">
                <a:solidFill>
                  <a:prstClr val="black"/>
                </a:solidFill>
                <a:latin typeface="Arial"/>
                <a:cs typeface="Arial"/>
              </a:rPr>
              <a:t>de AF aeróbica </a:t>
            </a:r>
            <a:r>
              <a:rPr lang="es-ES" sz="2200" dirty="0" smtClean="0">
                <a:solidFill>
                  <a:prstClr val="black"/>
                </a:solidFill>
                <a:latin typeface="Arial"/>
                <a:cs typeface="Arial"/>
              </a:rPr>
              <a:t>de intensidad moderada o, </a:t>
            </a:r>
            <a:endParaRPr lang="es-ES" sz="2200" dirty="0" smtClean="0">
              <a:solidFill>
                <a:prstClr val="black"/>
              </a:solidFill>
              <a:latin typeface="Arial"/>
              <a:cs typeface="Arial"/>
            </a:endParaRPr>
          </a:p>
          <a:p>
            <a:pPr marL="342900" indent="-342900" defTabSz="914400">
              <a:lnSpc>
                <a:spcPct val="120000"/>
              </a:lnSpc>
              <a:buFont typeface="Arial"/>
              <a:buChar char="•"/>
            </a:pPr>
            <a:r>
              <a:rPr lang="es-ES" sz="2200" dirty="0" smtClean="0">
                <a:solidFill>
                  <a:prstClr val="black"/>
                </a:solidFill>
                <a:latin typeface="Arial"/>
                <a:cs typeface="Arial"/>
              </a:rPr>
              <a:t>75 minutos* </a:t>
            </a:r>
            <a:r>
              <a:rPr lang="es-ES" sz="2200" dirty="0">
                <a:solidFill>
                  <a:prstClr val="black"/>
                </a:solidFill>
                <a:latin typeface="Arial"/>
                <a:cs typeface="Arial"/>
              </a:rPr>
              <a:t>de intensidad </a:t>
            </a:r>
            <a:r>
              <a:rPr lang="es-ES" sz="2200" dirty="0" smtClean="0">
                <a:solidFill>
                  <a:prstClr val="black"/>
                </a:solidFill>
                <a:latin typeface="Arial"/>
                <a:cs typeface="Arial"/>
              </a:rPr>
              <a:t>vigorosa. </a:t>
            </a:r>
            <a:endParaRPr lang="es-ES" sz="2200" dirty="0" smtClean="0">
              <a:solidFill>
                <a:prstClr val="black"/>
              </a:solidFill>
              <a:latin typeface="Arial"/>
              <a:cs typeface="Arial"/>
            </a:endParaRPr>
          </a:p>
          <a:p>
            <a:pPr defTabSz="914400">
              <a:lnSpc>
                <a:spcPct val="120000"/>
              </a:lnSpc>
            </a:pPr>
            <a:endParaRPr lang="es-ES" sz="2200" i="1" dirty="0" smtClean="0">
              <a:solidFill>
                <a:srgbClr val="1A2B7A"/>
              </a:solidFill>
              <a:latin typeface="Arial"/>
              <a:cs typeface="Arial"/>
            </a:endParaRPr>
          </a:p>
          <a:p>
            <a:pPr defTabSz="914400">
              <a:lnSpc>
                <a:spcPct val="120000"/>
              </a:lnSpc>
            </a:pPr>
            <a:r>
              <a:rPr lang="es-ES" sz="2200" i="1" dirty="0" smtClean="0">
                <a:solidFill>
                  <a:srgbClr val="1A2B7A"/>
                </a:solidFill>
                <a:latin typeface="Arial"/>
                <a:cs typeface="Arial"/>
              </a:rPr>
              <a:t>Realizar </a:t>
            </a:r>
            <a:r>
              <a:rPr lang="es-ES" sz="2200" b="1" i="1" u="sng" dirty="0">
                <a:solidFill>
                  <a:srgbClr val="1A2B7A"/>
                </a:solidFill>
                <a:latin typeface="Arial"/>
                <a:cs typeface="Arial"/>
              </a:rPr>
              <a:t>mínimo</a:t>
            </a:r>
            <a:r>
              <a:rPr lang="es-ES" sz="2200" i="1" dirty="0" smtClean="0">
                <a:solidFill>
                  <a:srgbClr val="1A2B7A"/>
                </a:solidFill>
                <a:latin typeface="Arial"/>
                <a:cs typeface="Arial"/>
              </a:rPr>
              <a:t> 2 sesiones por semana de:</a:t>
            </a:r>
            <a:endParaRPr lang="es-ES" sz="2200" i="1" dirty="0" smtClean="0">
              <a:solidFill>
                <a:srgbClr val="1A2B7A"/>
              </a:solidFill>
              <a:latin typeface="Arial"/>
              <a:cs typeface="Arial"/>
            </a:endParaRPr>
          </a:p>
          <a:p>
            <a:pPr marL="342900" indent="-342900" defTabSz="914400">
              <a:lnSpc>
                <a:spcPct val="120000"/>
              </a:lnSpc>
              <a:buFont typeface="Arial"/>
              <a:buChar char="•"/>
            </a:pPr>
            <a:r>
              <a:rPr lang="es-ES" sz="2200" dirty="0" smtClean="0">
                <a:solidFill>
                  <a:prstClr val="black"/>
                </a:solidFill>
                <a:latin typeface="Arial"/>
                <a:cs typeface="Arial"/>
              </a:rPr>
              <a:t>Fortalecimiento, flexibilidad, coordinación y equilibrio</a:t>
            </a:r>
            <a:endParaRPr lang="es-ES" sz="2200" dirty="0">
              <a:solidFill>
                <a:prstClr val="black"/>
              </a:solidFill>
              <a:latin typeface="Arial"/>
              <a:cs typeface="Arial"/>
            </a:endParaRPr>
          </a:p>
        </p:txBody>
      </p:sp>
      <p:sp>
        <p:nvSpPr>
          <p:cNvPr id="9" name="Rectángulo 8"/>
          <p:cNvSpPr/>
          <p:nvPr/>
        </p:nvSpPr>
        <p:spPr>
          <a:xfrm>
            <a:off x="611560" y="4238350"/>
            <a:ext cx="8532440" cy="1299843"/>
          </a:xfrm>
          <a:prstGeom prst="rect">
            <a:avLst/>
          </a:prstGeom>
        </p:spPr>
        <p:txBody>
          <a:bodyPr wrap="square">
            <a:spAutoFit/>
          </a:bodyPr>
          <a:lstStyle/>
          <a:p>
            <a:pPr defTabSz="914400">
              <a:lnSpc>
                <a:spcPct val="120000"/>
              </a:lnSpc>
            </a:pPr>
            <a:r>
              <a:rPr lang="es-ES" sz="2200" dirty="0" smtClean="0">
                <a:solidFill>
                  <a:srgbClr val="000000"/>
                </a:solidFill>
                <a:latin typeface="Century Gothic"/>
                <a:cs typeface="Century Gothic"/>
              </a:rPr>
              <a:t>  </a:t>
            </a:r>
            <a:r>
              <a:rPr lang="es-ES" sz="2200" i="1" dirty="0" smtClean="0">
                <a:solidFill>
                  <a:srgbClr val="000000"/>
                </a:solidFill>
                <a:latin typeface="Arial"/>
                <a:cs typeface="Arial"/>
              </a:rPr>
              <a:t>Para beneficios adicionales:</a:t>
            </a:r>
            <a:endParaRPr lang="es-ES" sz="2200" i="1" dirty="0" smtClean="0">
              <a:solidFill>
                <a:srgbClr val="000000"/>
              </a:solidFill>
              <a:latin typeface="Arial"/>
              <a:cs typeface="Arial"/>
            </a:endParaRPr>
          </a:p>
          <a:p>
            <a:pPr marL="342900" indent="-342900" defTabSz="914400">
              <a:lnSpc>
                <a:spcPct val="120000"/>
              </a:lnSpc>
              <a:buFont typeface="Arial"/>
              <a:buChar char="•"/>
            </a:pPr>
            <a:r>
              <a:rPr lang="es-ES" sz="2200" b="1" dirty="0" smtClean="0">
                <a:solidFill>
                  <a:srgbClr val="000000"/>
                </a:solidFill>
                <a:latin typeface="Arial"/>
                <a:cs typeface="Arial"/>
              </a:rPr>
              <a:t>300 minutos/</a:t>
            </a:r>
            <a:r>
              <a:rPr lang="es-ES" sz="2200" b="1" dirty="0" err="1" smtClean="0">
                <a:solidFill>
                  <a:srgbClr val="000000"/>
                </a:solidFill>
                <a:latin typeface="Arial"/>
                <a:cs typeface="Arial"/>
              </a:rPr>
              <a:t>sem</a:t>
            </a:r>
            <a:r>
              <a:rPr lang="es-ES" sz="2200" b="1" dirty="0" smtClean="0">
                <a:solidFill>
                  <a:srgbClr val="000000"/>
                </a:solidFill>
                <a:latin typeface="Arial"/>
                <a:cs typeface="Arial"/>
              </a:rPr>
              <a:t>* </a:t>
            </a:r>
            <a:r>
              <a:rPr lang="es-ES" sz="2200" dirty="0">
                <a:solidFill>
                  <a:srgbClr val="000000"/>
                </a:solidFill>
                <a:latin typeface="Arial"/>
                <a:cs typeface="Arial"/>
              </a:rPr>
              <a:t>de AF aeróbica </a:t>
            </a:r>
            <a:r>
              <a:rPr lang="es-ES" sz="2200" dirty="0" smtClean="0">
                <a:solidFill>
                  <a:srgbClr val="000000"/>
                </a:solidFill>
                <a:latin typeface="Arial"/>
                <a:cs typeface="Arial"/>
              </a:rPr>
              <a:t>de intensidad moderada o, </a:t>
            </a:r>
            <a:endParaRPr lang="es-ES" sz="2200" dirty="0" smtClean="0">
              <a:solidFill>
                <a:srgbClr val="000000"/>
              </a:solidFill>
              <a:latin typeface="Arial"/>
              <a:cs typeface="Arial"/>
            </a:endParaRPr>
          </a:p>
          <a:p>
            <a:pPr marL="342900" indent="-342900" defTabSz="914400">
              <a:lnSpc>
                <a:spcPct val="120000"/>
              </a:lnSpc>
              <a:buFont typeface="Arial"/>
              <a:buChar char="•"/>
            </a:pPr>
            <a:r>
              <a:rPr lang="es-ES" sz="2200" dirty="0" smtClean="0">
                <a:solidFill>
                  <a:srgbClr val="000000"/>
                </a:solidFill>
                <a:latin typeface="Arial"/>
                <a:cs typeface="Arial"/>
              </a:rPr>
              <a:t>150 minutos/</a:t>
            </a:r>
            <a:r>
              <a:rPr lang="es-ES" sz="2200" dirty="0" err="1" smtClean="0">
                <a:solidFill>
                  <a:srgbClr val="000000"/>
                </a:solidFill>
                <a:latin typeface="Arial"/>
                <a:cs typeface="Arial"/>
              </a:rPr>
              <a:t>sem</a:t>
            </a:r>
            <a:r>
              <a:rPr lang="es-ES" sz="2200" dirty="0" smtClean="0">
                <a:solidFill>
                  <a:srgbClr val="000000"/>
                </a:solidFill>
                <a:latin typeface="Arial"/>
                <a:cs typeface="Arial"/>
              </a:rPr>
              <a:t>* </a:t>
            </a:r>
            <a:r>
              <a:rPr lang="es-ES" sz="2200" dirty="0">
                <a:solidFill>
                  <a:srgbClr val="000000"/>
                </a:solidFill>
                <a:latin typeface="Arial"/>
                <a:cs typeface="Arial"/>
              </a:rPr>
              <a:t>de intensidad </a:t>
            </a:r>
            <a:r>
              <a:rPr lang="es-ES" sz="2200" dirty="0" smtClean="0">
                <a:solidFill>
                  <a:srgbClr val="000000"/>
                </a:solidFill>
                <a:latin typeface="Arial"/>
                <a:cs typeface="Arial"/>
              </a:rPr>
              <a:t>vigorosa. </a:t>
            </a:r>
            <a:endParaRPr lang="es-ES" sz="2200" dirty="0">
              <a:solidFill>
                <a:srgbClr val="000000"/>
              </a:solidFill>
              <a:latin typeface="Arial"/>
              <a:cs typeface="Arial"/>
            </a:endParaRPr>
          </a:p>
        </p:txBody>
      </p:sp>
      <p:sp>
        <p:nvSpPr>
          <p:cNvPr id="7" name="Rectángulo 6"/>
          <p:cNvSpPr/>
          <p:nvPr/>
        </p:nvSpPr>
        <p:spPr>
          <a:xfrm>
            <a:off x="107504" y="6330529"/>
            <a:ext cx="7134811" cy="400110"/>
          </a:xfrm>
          <a:prstGeom prst="rect">
            <a:avLst/>
          </a:prstGeom>
        </p:spPr>
        <p:txBody>
          <a:bodyPr wrap="none">
            <a:spAutoFit/>
          </a:bodyPr>
          <a:lstStyle/>
          <a:p>
            <a:pPr defTabSz="914400"/>
            <a:r>
              <a:rPr lang="es-ES" sz="2000" dirty="0" smtClean="0">
                <a:solidFill>
                  <a:prstClr val="black"/>
                </a:solidFill>
                <a:latin typeface="Arial"/>
                <a:cs typeface="Arial"/>
              </a:rPr>
              <a:t>*Duración de las sesiones de AF: &gt; </a:t>
            </a:r>
            <a:r>
              <a:rPr lang="es-ES" sz="2000" dirty="0">
                <a:solidFill>
                  <a:prstClr val="black"/>
                </a:solidFill>
                <a:latin typeface="Arial"/>
                <a:cs typeface="Arial"/>
              </a:rPr>
              <a:t>10 minutos consecutivos. </a:t>
            </a:r>
          </a:p>
        </p:txBody>
      </p:sp>
      <p:sp>
        <p:nvSpPr>
          <p:cNvPr id="10" name="Rectángulo 9"/>
          <p:cNvSpPr/>
          <p:nvPr/>
        </p:nvSpPr>
        <p:spPr>
          <a:xfrm>
            <a:off x="-63565" y="404664"/>
            <a:ext cx="2160240" cy="492443"/>
          </a:xfrm>
          <a:prstGeom prst="rect">
            <a:avLst/>
          </a:prstGeom>
        </p:spPr>
        <p:txBody>
          <a:bodyPr wrap="square">
            <a:spAutoFit/>
          </a:bodyPr>
          <a:lstStyle/>
          <a:p>
            <a:pPr defTabSz="914400">
              <a:lnSpc>
                <a:spcPct val="110000"/>
              </a:lnSpc>
            </a:pPr>
            <a:r>
              <a:rPr lang="es-ES" sz="2400" b="1" dirty="0" smtClean="0">
                <a:solidFill>
                  <a:prstClr val="white"/>
                </a:solidFill>
                <a:latin typeface="Century Gothic"/>
                <a:cs typeface="Century Gothic"/>
              </a:rPr>
              <a:t>  Adultos</a:t>
            </a:r>
            <a:endParaRPr lang="es-ES" sz="2400" b="1" dirty="0">
              <a:solidFill>
                <a:prstClr val="white"/>
              </a:solidFill>
              <a:latin typeface="Century Gothic"/>
              <a:cs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p:cNvSpPr/>
          <p:nvPr/>
        </p:nvSpPr>
        <p:spPr>
          <a:xfrm rot="16200000">
            <a:off x="5876420" y="3617779"/>
            <a:ext cx="3917868" cy="2617297"/>
          </a:xfrm>
          <a:prstGeom prst="rtTriangle">
            <a:avLst/>
          </a:prstGeom>
          <a:solidFill>
            <a:srgbClr val="1A2B7A"/>
          </a:solidFill>
          <a:ln>
            <a:solidFill>
              <a:srgbClr val="1A2B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7" name="Triángulo rectángulo 6"/>
          <p:cNvSpPr/>
          <p:nvPr/>
        </p:nvSpPr>
        <p:spPr>
          <a:xfrm rot="5400000">
            <a:off x="-319929" y="319934"/>
            <a:ext cx="1675906" cy="1036048"/>
          </a:xfrm>
          <a:prstGeom prst="rtTriangle">
            <a:avLst/>
          </a:prstGeom>
          <a:solidFill>
            <a:srgbClr val="1A2B7A"/>
          </a:solidFill>
          <a:ln>
            <a:solidFill>
              <a:srgbClr val="1A2B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8" name="Rectángulo 7"/>
          <p:cNvSpPr/>
          <p:nvPr/>
        </p:nvSpPr>
        <p:spPr>
          <a:xfrm>
            <a:off x="698423" y="2317316"/>
            <a:ext cx="8004585" cy="3831818"/>
          </a:xfrm>
          <a:prstGeom prst="rect">
            <a:avLst/>
          </a:prstGeom>
        </p:spPr>
        <p:txBody>
          <a:bodyPr wrap="square">
            <a:spAutoFit/>
          </a:bodyPr>
          <a:lstStyle/>
          <a:p>
            <a:pPr marL="514350" indent="-514350">
              <a:lnSpc>
                <a:spcPct val="130000"/>
              </a:lnSpc>
              <a:buFont typeface="+mj-lt"/>
              <a:buAutoNum type="arabicPeriod"/>
            </a:pPr>
            <a:r>
              <a:rPr lang="es-ES" sz="2800" dirty="0" smtClean="0">
                <a:latin typeface="Arial"/>
                <a:cs typeface="Arial"/>
              </a:rPr>
              <a:t>Capacidad Aeróbica o </a:t>
            </a:r>
            <a:r>
              <a:rPr lang="es-ES" sz="2800" dirty="0" err="1" smtClean="0">
                <a:latin typeface="Arial"/>
                <a:cs typeface="Arial"/>
              </a:rPr>
              <a:t>Cardiorespiratoria</a:t>
            </a:r>
            <a:endParaRPr lang="es-ES" sz="2800" dirty="0" smtClean="0">
              <a:latin typeface="Arial"/>
              <a:cs typeface="Arial"/>
            </a:endParaRPr>
          </a:p>
          <a:p>
            <a:pPr lvl="1">
              <a:lnSpc>
                <a:spcPct val="130000"/>
              </a:lnSpc>
            </a:pPr>
            <a:r>
              <a:rPr lang="es-ES" sz="2000" dirty="0" smtClean="0">
                <a:latin typeface="Arial"/>
                <a:cs typeface="Arial"/>
              </a:rPr>
              <a:t>(VO</a:t>
            </a:r>
            <a:r>
              <a:rPr lang="es-ES" sz="2000" baseline="-25000" dirty="0" smtClean="0">
                <a:latin typeface="Arial"/>
                <a:cs typeface="Arial"/>
              </a:rPr>
              <a:t>2</a:t>
            </a:r>
            <a:r>
              <a:rPr lang="es-ES" sz="2000" dirty="0" smtClean="0">
                <a:latin typeface="Arial"/>
                <a:cs typeface="Arial"/>
              </a:rPr>
              <a:t> ml/kg/min; </a:t>
            </a:r>
            <a:r>
              <a:rPr lang="es-ES" sz="2000" dirty="0" err="1" smtClean="0">
                <a:latin typeface="Arial"/>
                <a:cs typeface="Arial"/>
              </a:rPr>
              <a:t>METs</a:t>
            </a:r>
            <a:r>
              <a:rPr lang="es-ES" sz="2000" dirty="0" smtClean="0">
                <a:latin typeface="Arial"/>
                <a:cs typeface="Arial"/>
              </a:rPr>
              <a:t>)</a:t>
            </a:r>
            <a:endParaRPr lang="es-ES" sz="2000" dirty="0" smtClean="0">
              <a:latin typeface="Arial"/>
              <a:cs typeface="Arial"/>
            </a:endParaRPr>
          </a:p>
          <a:p>
            <a:pPr marL="514350" indent="-514350">
              <a:lnSpc>
                <a:spcPct val="130000"/>
              </a:lnSpc>
              <a:buFont typeface="+mj-lt"/>
              <a:buAutoNum type="arabicPeriod"/>
            </a:pPr>
            <a:r>
              <a:rPr lang="es-ES" sz="2800" dirty="0" smtClean="0">
                <a:latin typeface="Arial"/>
                <a:cs typeface="Arial"/>
              </a:rPr>
              <a:t>Fuerza</a:t>
            </a:r>
            <a:endParaRPr lang="es-ES" sz="2800" dirty="0" smtClean="0">
              <a:latin typeface="Arial"/>
              <a:cs typeface="Arial"/>
            </a:endParaRPr>
          </a:p>
          <a:p>
            <a:pPr marL="514350" indent="-514350">
              <a:lnSpc>
                <a:spcPct val="130000"/>
              </a:lnSpc>
              <a:buFont typeface="+mj-lt"/>
              <a:buAutoNum type="arabicPeriod"/>
            </a:pPr>
            <a:r>
              <a:rPr lang="es-ES" sz="2800" dirty="0" smtClean="0">
                <a:latin typeface="Arial"/>
                <a:cs typeface="Arial"/>
              </a:rPr>
              <a:t>Velocidad</a:t>
            </a:r>
            <a:endParaRPr lang="es-ES" sz="2800" dirty="0" smtClean="0">
              <a:latin typeface="Arial"/>
              <a:cs typeface="Arial"/>
            </a:endParaRPr>
          </a:p>
          <a:p>
            <a:pPr marL="514350" indent="-514350">
              <a:lnSpc>
                <a:spcPct val="130000"/>
              </a:lnSpc>
              <a:buFont typeface="+mj-lt"/>
              <a:buAutoNum type="arabicPeriod"/>
            </a:pPr>
            <a:r>
              <a:rPr lang="es-ES" sz="2800" dirty="0" smtClean="0">
                <a:latin typeface="Arial"/>
                <a:cs typeface="Arial"/>
              </a:rPr>
              <a:t>Flexibilidad</a:t>
            </a:r>
            <a:endParaRPr lang="es-ES" sz="2800" dirty="0" smtClean="0">
              <a:latin typeface="Arial"/>
              <a:cs typeface="Arial"/>
            </a:endParaRPr>
          </a:p>
          <a:p>
            <a:pPr marL="514350" indent="-514350">
              <a:lnSpc>
                <a:spcPct val="130000"/>
              </a:lnSpc>
              <a:buFont typeface="+mj-lt"/>
              <a:buAutoNum type="arabicPeriod"/>
            </a:pPr>
            <a:r>
              <a:rPr lang="es-ES" sz="2800" dirty="0" smtClean="0">
                <a:latin typeface="Arial"/>
                <a:cs typeface="Arial"/>
              </a:rPr>
              <a:t>Coordinación</a:t>
            </a:r>
            <a:endParaRPr lang="es-ES" sz="2800" dirty="0" smtClean="0">
              <a:latin typeface="Arial"/>
              <a:cs typeface="Arial"/>
            </a:endParaRPr>
          </a:p>
          <a:p>
            <a:pPr marL="514350" indent="-514350">
              <a:lnSpc>
                <a:spcPct val="130000"/>
              </a:lnSpc>
              <a:buFont typeface="+mj-lt"/>
              <a:buAutoNum type="arabicPeriod"/>
            </a:pPr>
            <a:r>
              <a:rPr lang="es-ES" sz="2800" dirty="0" smtClean="0">
                <a:latin typeface="Arial"/>
                <a:cs typeface="Arial"/>
              </a:rPr>
              <a:t>Equilibrio</a:t>
            </a:r>
            <a:endParaRPr lang="es-ES" sz="2800" dirty="0">
              <a:latin typeface="Arial"/>
              <a:cs typeface="Arial"/>
            </a:endParaRPr>
          </a:p>
        </p:txBody>
      </p:sp>
      <p:sp>
        <p:nvSpPr>
          <p:cNvPr id="9" name="Rectángulo 8"/>
          <p:cNvSpPr/>
          <p:nvPr/>
        </p:nvSpPr>
        <p:spPr>
          <a:xfrm>
            <a:off x="1233976" y="492314"/>
            <a:ext cx="7259719" cy="830997"/>
          </a:xfrm>
          <a:prstGeom prst="rect">
            <a:avLst/>
          </a:prstGeom>
        </p:spPr>
        <p:txBody>
          <a:bodyPr wrap="none">
            <a:spAutoFit/>
          </a:bodyPr>
          <a:lstStyle/>
          <a:p>
            <a:r>
              <a:rPr lang="es-CO" sz="4800" i="1" baseline="30000" dirty="0" smtClean="0">
                <a:solidFill>
                  <a:srgbClr val="44A138"/>
                </a:solidFill>
                <a:latin typeface="Century Gothic"/>
                <a:cs typeface="Century Gothic"/>
              </a:rPr>
              <a:t>“</a:t>
            </a:r>
            <a:r>
              <a:rPr lang="es-CO" sz="4800" b="1" i="1" dirty="0" smtClean="0">
                <a:solidFill>
                  <a:srgbClr val="44A138"/>
                </a:solidFill>
                <a:latin typeface="Century Gothic"/>
                <a:cs typeface="Century Gothic"/>
              </a:rPr>
              <a:t>Fitness</a:t>
            </a:r>
            <a:r>
              <a:rPr lang="es-CO" sz="4800" i="1" baseline="30000" dirty="0" smtClean="0">
                <a:solidFill>
                  <a:srgbClr val="44A138"/>
                </a:solidFill>
                <a:latin typeface="Century Gothic"/>
                <a:cs typeface="Century Gothic"/>
              </a:rPr>
              <a:t>”</a:t>
            </a:r>
            <a:r>
              <a:rPr lang="es-CO" sz="4800" i="1" dirty="0" smtClean="0">
                <a:solidFill>
                  <a:srgbClr val="44A138"/>
                </a:solidFill>
                <a:latin typeface="Century Gothic"/>
                <a:cs typeface="Century Gothic"/>
              </a:rPr>
              <a:t> </a:t>
            </a:r>
            <a:r>
              <a:rPr lang="es-CO" sz="4800" dirty="0" smtClean="0">
                <a:solidFill>
                  <a:srgbClr val="44A138"/>
                </a:solidFill>
                <a:latin typeface="Century Gothic"/>
                <a:cs typeface="Century Gothic"/>
              </a:rPr>
              <a:t>o Aptitud Física</a:t>
            </a:r>
            <a:endParaRPr lang="es-ES" sz="4800" dirty="0">
              <a:solidFill>
                <a:srgbClr val="44A138"/>
              </a:solidFill>
              <a:latin typeface="Century Gothic"/>
              <a:cs typeface="Century Gothic"/>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rectángulo 4"/>
          <p:cNvSpPr/>
          <p:nvPr/>
        </p:nvSpPr>
        <p:spPr>
          <a:xfrm rot="16200000">
            <a:off x="7933838" y="5675197"/>
            <a:ext cx="1520731" cy="899592"/>
          </a:xfrm>
          <a:prstGeom prst="r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8" name="Triángulo rectángulo 7"/>
          <p:cNvSpPr/>
          <p:nvPr/>
        </p:nvSpPr>
        <p:spPr>
          <a:xfrm rot="5400000">
            <a:off x="-706019" y="706019"/>
            <a:ext cx="4255843" cy="2843809"/>
          </a:xfrm>
          <a:prstGeom prst="rtTriangle">
            <a:avLst/>
          </a:prstGeom>
          <a:solidFill>
            <a:srgbClr val="44A1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2" name="Rectángulo 1"/>
          <p:cNvSpPr/>
          <p:nvPr/>
        </p:nvSpPr>
        <p:spPr>
          <a:xfrm>
            <a:off x="2232248" y="476672"/>
            <a:ext cx="7524328" cy="592470"/>
          </a:xfrm>
          <a:prstGeom prst="rect">
            <a:avLst/>
          </a:prstGeom>
        </p:spPr>
        <p:txBody>
          <a:bodyPr wrap="square">
            <a:spAutoFit/>
          </a:bodyPr>
          <a:lstStyle/>
          <a:p>
            <a:pPr>
              <a:lnSpc>
                <a:spcPct val="110000"/>
              </a:lnSpc>
            </a:pPr>
            <a:r>
              <a:rPr lang="es-ES" sz="3000" b="1" dirty="0" smtClean="0">
                <a:solidFill>
                  <a:srgbClr val="1A2B7A"/>
                </a:solidFill>
                <a:latin typeface="Century Gothic"/>
                <a:cs typeface="Century Gothic"/>
              </a:rPr>
              <a:t>  Recomendaciones Internacionales</a:t>
            </a:r>
            <a:endParaRPr lang="es-ES" sz="3000" b="1" dirty="0">
              <a:solidFill>
                <a:srgbClr val="1A2B7A"/>
              </a:solidFill>
              <a:latin typeface="Century Gothic"/>
              <a:cs typeface="Century Gothic"/>
            </a:endParaRPr>
          </a:p>
        </p:txBody>
      </p:sp>
      <p:sp>
        <p:nvSpPr>
          <p:cNvPr id="3" name="Rectángulo 2"/>
          <p:cNvSpPr/>
          <p:nvPr/>
        </p:nvSpPr>
        <p:spPr>
          <a:xfrm>
            <a:off x="1763688" y="2060848"/>
            <a:ext cx="6696744" cy="966418"/>
          </a:xfrm>
          <a:prstGeom prst="rect">
            <a:avLst/>
          </a:prstGeom>
        </p:spPr>
        <p:txBody>
          <a:bodyPr wrap="square">
            <a:spAutoFit/>
          </a:bodyPr>
          <a:lstStyle/>
          <a:p>
            <a:pPr>
              <a:lnSpc>
                <a:spcPct val="120000"/>
              </a:lnSpc>
            </a:pPr>
            <a:r>
              <a:rPr lang="es-ES" sz="2400" i="1" dirty="0" smtClean="0">
                <a:latin typeface="Arial"/>
                <a:cs typeface="Arial"/>
              </a:rPr>
              <a:t>  Mínimo </a:t>
            </a:r>
            <a:r>
              <a:rPr lang="es-ES" sz="2400" b="1" i="1" dirty="0" smtClean="0">
                <a:solidFill>
                  <a:srgbClr val="35A2FA"/>
                </a:solidFill>
                <a:latin typeface="Arial"/>
                <a:cs typeface="Arial"/>
              </a:rPr>
              <a:t>60 minutos diarios </a:t>
            </a:r>
            <a:r>
              <a:rPr lang="es-ES" sz="2400" i="1" dirty="0" smtClean="0">
                <a:latin typeface="Arial"/>
                <a:cs typeface="Arial"/>
              </a:rPr>
              <a:t>de </a:t>
            </a:r>
            <a:r>
              <a:rPr lang="es-ES" sz="2400" dirty="0" smtClean="0">
                <a:latin typeface="Arial"/>
                <a:cs typeface="Arial"/>
              </a:rPr>
              <a:t>AF </a:t>
            </a:r>
            <a:r>
              <a:rPr lang="es-ES" sz="2400" dirty="0">
                <a:latin typeface="Arial"/>
                <a:cs typeface="Arial"/>
              </a:rPr>
              <a:t>aeróbica </a:t>
            </a:r>
            <a:endParaRPr lang="es-ES" sz="2400" dirty="0" smtClean="0">
              <a:latin typeface="Arial"/>
              <a:cs typeface="Arial"/>
            </a:endParaRPr>
          </a:p>
          <a:p>
            <a:pPr>
              <a:lnSpc>
                <a:spcPct val="120000"/>
              </a:lnSpc>
            </a:pPr>
            <a:r>
              <a:rPr lang="es-ES" sz="2400" dirty="0" smtClean="0">
                <a:latin typeface="Arial"/>
                <a:cs typeface="Arial"/>
              </a:rPr>
              <a:t>de </a:t>
            </a:r>
            <a:r>
              <a:rPr lang="es-ES" sz="2400" dirty="0">
                <a:latin typeface="Arial"/>
                <a:cs typeface="Arial"/>
              </a:rPr>
              <a:t>intensidad moderada </a:t>
            </a:r>
            <a:r>
              <a:rPr lang="es-ES" sz="2400" dirty="0" smtClean="0">
                <a:latin typeface="Arial"/>
                <a:cs typeface="Arial"/>
              </a:rPr>
              <a:t>o</a:t>
            </a:r>
            <a:r>
              <a:rPr lang="es-ES" sz="2400" dirty="0">
                <a:latin typeface="Arial"/>
                <a:cs typeface="Arial"/>
              </a:rPr>
              <a:t> </a:t>
            </a:r>
            <a:r>
              <a:rPr lang="es-ES" sz="2400" dirty="0" smtClean="0">
                <a:latin typeface="Arial"/>
                <a:cs typeface="Arial"/>
              </a:rPr>
              <a:t>vigorosa. </a:t>
            </a:r>
          </a:p>
        </p:txBody>
      </p:sp>
      <p:sp>
        <p:nvSpPr>
          <p:cNvPr id="10" name="Rectángulo 9"/>
          <p:cNvSpPr/>
          <p:nvPr/>
        </p:nvSpPr>
        <p:spPr>
          <a:xfrm>
            <a:off x="107504" y="220272"/>
            <a:ext cx="2160240" cy="1336520"/>
          </a:xfrm>
          <a:prstGeom prst="rect">
            <a:avLst/>
          </a:prstGeom>
        </p:spPr>
        <p:txBody>
          <a:bodyPr wrap="square">
            <a:spAutoFit/>
          </a:bodyPr>
          <a:lstStyle/>
          <a:p>
            <a:pPr>
              <a:lnSpc>
                <a:spcPct val="130000"/>
              </a:lnSpc>
            </a:pPr>
            <a:r>
              <a:rPr lang="es-ES" sz="2100" b="1" dirty="0" smtClean="0">
                <a:solidFill>
                  <a:schemeClr val="bg1"/>
                </a:solidFill>
                <a:latin typeface="Century Gothic"/>
                <a:cs typeface="Century Gothic"/>
              </a:rPr>
              <a:t>Adolescentes</a:t>
            </a:r>
            <a:endParaRPr lang="es-ES" sz="2100" b="1" dirty="0" smtClean="0">
              <a:solidFill>
                <a:schemeClr val="bg1"/>
              </a:solidFill>
              <a:latin typeface="Century Gothic"/>
              <a:cs typeface="Century Gothic"/>
            </a:endParaRPr>
          </a:p>
          <a:p>
            <a:pPr>
              <a:lnSpc>
                <a:spcPct val="130000"/>
              </a:lnSpc>
            </a:pPr>
            <a:r>
              <a:rPr lang="es-ES" sz="2100" b="1" dirty="0" smtClean="0">
                <a:solidFill>
                  <a:schemeClr val="bg1"/>
                </a:solidFill>
                <a:latin typeface="Century Gothic"/>
                <a:cs typeface="Century Gothic"/>
              </a:rPr>
              <a:t>&amp; niños</a:t>
            </a:r>
            <a:endParaRPr lang="es-ES" sz="2100" b="1" dirty="0" smtClean="0">
              <a:solidFill>
                <a:schemeClr val="bg1"/>
              </a:solidFill>
              <a:latin typeface="Century Gothic"/>
              <a:cs typeface="Century Gothic"/>
            </a:endParaRPr>
          </a:p>
          <a:p>
            <a:pPr>
              <a:lnSpc>
                <a:spcPct val="130000"/>
              </a:lnSpc>
            </a:pPr>
            <a:r>
              <a:rPr lang="es-ES" sz="2100" b="1" dirty="0" smtClean="0">
                <a:solidFill>
                  <a:schemeClr val="bg1"/>
                </a:solidFill>
                <a:latin typeface="Century Gothic"/>
                <a:cs typeface="Century Gothic"/>
              </a:rPr>
              <a:t>5 – 17 años</a:t>
            </a:r>
            <a:endParaRPr lang="es-ES" sz="2100" b="1" dirty="0">
              <a:solidFill>
                <a:schemeClr val="bg1"/>
              </a:solidFill>
              <a:latin typeface="Century Gothic"/>
              <a:cs typeface="Century Gothic"/>
            </a:endParaRPr>
          </a:p>
        </p:txBody>
      </p:sp>
      <p:sp>
        <p:nvSpPr>
          <p:cNvPr id="4" name="Rectángulo 3"/>
          <p:cNvSpPr/>
          <p:nvPr/>
        </p:nvSpPr>
        <p:spPr>
          <a:xfrm>
            <a:off x="323528" y="4365104"/>
            <a:ext cx="8028384" cy="1410643"/>
          </a:xfrm>
          <a:prstGeom prst="rect">
            <a:avLst/>
          </a:prstGeom>
        </p:spPr>
        <p:txBody>
          <a:bodyPr wrap="square">
            <a:spAutoFit/>
          </a:bodyPr>
          <a:lstStyle/>
          <a:p>
            <a:pPr marL="342900" indent="-342900">
              <a:lnSpc>
                <a:spcPct val="110000"/>
              </a:lnSpc>
              <a:spcBef>
                <a:spcPct val="100000"/>
              </a:spcBef>
              <a:buFont typeface="Arial"/>
              <a:buChar char="•"/>
            </a:pPr>
            <a:r>
              <a:rPr lang="es-CO" sz="2000" dirty="0" smtClean="0">
                <a:solidFill>
                  <a:srgbClr val="000000"/>
                </a:solidFill>
                <a:latin typeface="Arial"/>
                <a:cs typeface="Arial"/>
              </a:rPr>
              <a:t>La </a:t>
            </a:r>
            <a:r>
              <a:rPr lang="es-CO" sz="2000" dirty="0">
                <a:solidFill>
                  <a:srgbClr val="000000"/>
                </a:solidFill>
                <a:latin typeface="Arial"/>
                <a:cs typeface="Arial"/>
              </a:rPr>
              <a:t>mayoría de las actividades físicas deben ser aeróbicas.</a:t>
            </a:r>
            <a:endParaRPr lang="es-CO" sz="2000" dirty="0">
              <a:solidFill>
                <a:srgbClr val="000000"/>
              </a:solidFill>
              <a:latin typeface="Arial"/>
              <a:cs typeface="Arial"/>
            </a:endParaRPr>
          </a:p>
          <a:p>
            <a:pPr marL="342900" indent="-342900">
              <a:lnSpc>
                <a:spcPct val="110000"/>
              </a:lnSpc>
              <a:spcBef>
                <a:spcPct val="100000"/>
              </a:spcBef>
              <a:buFont typeface="Arial"/>
              <a:buChar char="•"/>
            </a:pPr>
            <a:r>
              <a:rPr lang="es-CO" sz="2000" dirty="0" smtClean="0">
                <a:solidFill>
                  <a:srgbClr val="000000"/>
                </a:solidFill>
                <a:latin typeface="Arial"/>
                <a:cs typeface="Arial"/>
              </a:rPr>
              <a:t>Incorporar actividades </a:t>
            </a:r>
            <a:r>
              <a:rPr lang="es-CO" sz="2000" dirty="0">
                <a:solidFill>
                  <a:srgbClr val="000000"/>
                </a:solidFill>
                <a:latin typeface="Arial"/>
                <a:cs typeface="Arial"/>
              </a:rPr>
              <a:t>para el fortalecimiento </a:t>
            </a:r>
            <a:r>
              <a:rPr lang="es-CO" sz="2000" dirty="0" smtClean="0">
                <a:solidFill>
                  <a:srgbClr val="000000"/>
                </a:solidFill>
                <a:latin typeface="Arial"/>
                <a:cs typeface="Arial"/>
              </a:rPr>
              <a:t>muscular </a:t>
            </a:r>
            <a:r>
              <a:rPr lang="es-CO" sz="2000" dirty="0">
                <a:solidFill>
                  <a:srgbClr val="000000"/>
                </a:solidFill>
                <a:latin typeface="Arial"/>
                <a:cs typeface="Arial"/>
              </a:rPr>
              <a:t>y </a:t>
            </a:r>
            <a:r>
              <a:rPr lang="es-CO" sz="2000" dirty="0" smtClean="0">
                <a:solidFill>
                  <a:srgbClr val="000000"/>
                </a:solidFill>
                <a:latin typeface="Arial"/>
                <a:cs typeface="Arial"/>
              </a:rPr>
              <a:t>óseo los, </a:t>
            </a:r>
            <a:r>
              <a:rPr lang="es-CO" sz="2000" dirty="0">
                <a:solidFill>
                  <a:srgbClr val="000000"/>
                </a:solidFill>
                <a:latin typeface="Arial"/>
                <a:cs typeface="Arial"/>
              </a:rPr>
              <a:t>por lo menos 3 </a:t>
            </a:r>
            <a:r>
              <a:rPr lang="es-CO" sz="2000" dirty="0" smtClean="0">
                <a:solidFill>
                  <a:srgbClr val="000000"/>
                </a:solidFill>
                <a:latin typeface="Arial"/>
                <a:cs typeface="Arial"/>
              </a:rPr>
              <a:t>veces/semana</a:t>
            </a:r>
            <a:r>
              <a:rPr lang="es-CO" sz="2000" dirty="0">
                <a:solidFill>
                  <a:srgbClr val="000000"/>
                </a:solidFill>
                <a:latin typeface="Arial"/>
                <a:cs typeface="Aria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116632"/>
            <a:ext cx="9144000" cy="1368152"/>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p:cNvSpPr txBox="1"/>
          <p:nvPr/>
        </p:nvSpPr>
        <p:spPr>
          <a:xfrm>
            <a:off x="240258" y="260648"/>
            <a:ext cx="8241484" cy="1077218"/>
          </a:xfrm>
          <a:prstGeom prst="rect">
            <a:avLst/>
          </a:prstGeom>
          <a:noFill/>
        </p:spPr>
        <p:txBody>
          <a:bodyPr wrap="none" rtlCol="0">
            <a:spAutoFit/>
          </a:bodyPr>
          <a:lstStyle/>
          <a:p>
            <a:r>
              <a:rPr lang="es-ES" sz="2800" b="1" i="1" dirty="0" smtClean="0">
                <a:solidFill>
                  <a:schemeClr val="bg1"/>
                </a:solidFill>
                <a:latin typeface="Century Gothic"/>
                <a:cs typeface="Century Gothic"/>
              </a:rPr>
              <a:t>recomendaciones</a:t>
            </a:r>
            <a:endParaRPr lang="es-ES" sz="2800" b="1" i="1" dirty="0" smtClean="0">
              <a:solidFill>
                <a:schemeClr val="bg1"/>
              </a:solidFill>
              <a:latin typeface="Century Gothic"/>
              <a:cs typeface="Century Gothic"/>
            </a:endParaRPr>
          </a:p>
          <a:p>
            <a:r>
              <a:rPr lang="es-ES" sz="3600" dirty="0" smtClean="0">
                <a:solidFill>
                  <a:schemeClr val="bg1"/>
                </a:solidFill>
                <a:latin typeface="Century Gothic"/>
                <a:cs typeface="Century Gothic"/>
              </a:rPr>
              <a:t>Entrenamiento de balance &amp; </a:t>
            </a:r>
            <a:r>
              <a:rPr lang="es-ES" sz="3200" i="1" dirty="0" smtClean="0">
                <a:solidFill>
                  <a:schemeClr val="bg1"/>
                </a:solidFill>
                <a:latin typeface="Century Gothic"/>
                <a:cs typeface="Century Gothic"/>
              </a:rPr>
              <a:t>CORE</a:t>
            </a:r>
            <a:endParaRPr lang="es-ES" sz="3200" i="1" dirty="0">
              <a:solidFill>
                <a:schemeClr val="bg1"/>
              </a:solidFill>
              <a:latin typeface="Century Gothic"/>
              <a:cs typeface="Century Gothic"/>
            </a:endParaRPr>
          </a:p>
        </p:txBody>
      </p:sp>
      <p:sp>
        <p:nvSpPr>
          <p:cNvPr id="5" name="5 CuadroTexto"/>
          <p:cNvSpPr txBox="1"/>
          <p:nvPr/>
        </p:nvSpPr>
        <p:spPr>
          <a:xfrm>
            <a:off x="323528" y="4869160"/>
            <a:ext cx="4032448" cy="1611210"/>
          </a:xfrm>
          <a:prstGeom prst="rect">
            <a:avLst/>
          </a:prstGeom>
          <a:noFill/>
          <a:ln w="28575">
            <a:noFill/>
          </a:ln>
        </p:spPr>
        <p:txBody>
          <a:bodyPr wrap="square" rtlCol="0">
            <a:spAutoFit/>
          </a:bodyPr>
          <a:lstStyle/>
          <a:p>
            <a:pPr>
              <a:lnSpc>
                <a:spcPct val="110000"/>
              </a:lnSpc>
            </a:pPr>
            <a:r>
              <a:rPr lang="es-ES" i="1" dirty="0" smtClean="0">
                <a:latin typeface="Arial"/>
                <a:cs typeface="Arial"/>
              </a:rPr>
              <a:t>Especialmente importante en:</a:t>
            </a:r>
            <a:endParaRPr lang="es-ES" i="1" dirty="0" smtClean="0">
              <a:latin typeface="Arial"/>
              <a:cs typeface="Arial"/>
            </a:endParaRPr>
          </a:p>
          <a:p>
            <a:pPr marL="285750" indent="-285750">
              <a:lnSpc>
                <a:spcPct val="110000"/>
              </a:lnSpc>
              <a:buFont typeface="Arial"/>
              <a:buChar char="•"/>
            </a:pPr>
            <a:r>
              <a:rPr lang="es-ES" dirty="0" smtClean="0">
                <a:latin typeface="Arial"/>
                <a:cs typeface="Arial"/>
              </a:rPr>
              <a:t>Adultos &gt; 65 años</a:t>
            </a:r>
            <a:endParaRPr lang="es-ES" dirty="0" smtClean="0">
              <a:latin typeface="Arial"/>
              <a:cs typeface="Arial"/>
            </a:endParaRPr>
          </a:p>
          <a:p>
            <a:pPr marL="285750" indent="-285750">
              <a:lnSpc>
                <a:spcPct val="110000"/>
              </a:lnSpc>
              <a:buFont typeface="Arial"/>
              <a:buChar char="•"/>
            </a:pPr>
            <a:r>
              <a:rPr lang="es-ES" dirty="0" smtClean="0">
                <a:latin typeface="Arial"/>
                <a:cs typeface="Arial"/>
              </a:rPr>
              <a:t>Personas con desacondicionamiento físico severo </a:t>
            </a:r>
            <a:endParaRPr lang="es-ES" dirty="0">
              <a:latin typeface="Arial"/>
              <a:cs typeface="Arial"/>
            </a:endParaRPr>
          </a:p>
        </p:txBody>
      </p:sp>
      <p:graphicFrame>
        <p:nvGraphicFramePr>
          <p:cNvPr id="10" name="Tabla 9"/>
          <p:cNvGraphicFramePr>
            <a:graphicFrameLocks noGrp="1"/>
          </p:cNvGraphicFramePr>
          <p:nvPr/>
        </p:nvGraphicFramePr>
        <p:xfrm>
          <a:off x="755576" y="1960240"/>
          <a:ext cx="7704856" cy="2260848"/>
        </p:xfrm>
        <a:graphic>
          <a:graphicData uri="http://schemas.openxmlformats.org/drawingml/2006/table">
            <a:tbl>
              <a:tblPr firstRow="1" bandRow="1">
                <a:tableStyleId>{5940675A-B579-460E-94D1-54222C63F5DA}</a:tableStyleId>
              </a:tblPr>
              <a:tblGrid>
                <a:gridCol w="2000299"/>
                <a:gridCol w="5704557"/>
              </a:tblGrid>
              <a:tr h="565212">
                <a:tc>
                  <a:txBody>
                    <a:bodyPr/>
                    <a:lstStyle/>
                    <a:p>
                      <a:pPr algn="l"/>
                      <a:r>
                        <a:rPr lang="es-ES" sz="2000" dirty="0" smtClean="0">
                          <a:solidFill>
                            <a:srgbClr val="1A2B7A"/>
                          </a:solidFill>
                          <a:effectLst/>
                          <a:latin typeface="Century Gothic"/>
                          <a:cs typeface="Century Gothic"/>
                        </a:rPr>
                        <a:t>Frecuencia</a:t>
                      </a:r>
                      <a:endParaRPr lang="es-ES" sz="2000" dirty="0">
                        <a:solidFill>
                          <a:srgbClr val="1A2B7A"/>
                        </a:solidFill>
                        <a:latin typeface="Century Gothic"/>
                        <a:cs typeface="Century Gothic"/>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s-ES" sz="2000" dirty="0" smtClean="0">
                          <a:effectLst/>
                          <a:latin typeface="Arial"/>
                          <a:cs typeface="Arial"/>
                        </a:rPr>
                        <a:t>≥ 2 días no consecutivos /semana</a:t>
                      </a:r>
                      <a:endParaRPr lang="es-ES" sz="2000" dirty="0">
                        <a:latin typeface="Arial"/>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D9FF">
                        <a:alpha val="20000"/>
                      </a:srgbClr>
                    </a:solidFill>
                  </a:tcPr>
                </a:tc>
              </a:tr>
              <a:tr h="565212">
                <a:tc>
                  <a:txBody>
                    <a:bodyPr/>
                    <a:lstStyle/>
                    <a:p>
                      <a:pPr algn="l"/>
                      <a:r>
                        <a:rPr lang="es-ES" sz="2000" dirty="0" smtClean="0">
                          <a:solidFill>
                            <a:srgbClr val="1A2B7A"/>
                          </a:solidFill>
                          <a:effectLst/>
                          <a:latin typeface="Century Gothic"/>
                          <a:cs typeface="Century Gothic"/>
                        </a:rPr>
                        <a:t>Intensidad</a:t>
                      </a:r>
                      <a:endParaRPr lang="es-ES" sz="2000" dirty="0">
                        <a:solidFill>
                          <a:srgbClr val="1A2B7A"/>
                        </a:solidFill>
                        <a:latin typeface="Century Gothic"/>
                        <a:cs typeface="Century Gothic"/>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2000" dirty="0" smtClean="0">
                          <a:effectLst/>
                          <a:latin typeface="Arial"/>
                          <a:cs typeface="Arial"/>
                        </a:rPr>
                        <a:t>Hacer progresión desde nivel</a:t>
                      </a:r>
                      <a:r>
                        <a:rPr lang="es-ES" sz="2000" baseline="0" dirty="0" smtClean="0">
                          <a:effectLst/>
                          <a:latin typeface="Arial"/>
                          <a:cs typeface="Arial"/>
                        </a:rPr>
                        <a:t> inicial a avanzado</a:t>
                      </a:r>
                      <a:endParaRPr lang="es-ES" sz="2000" dirty="0" smtClean="0">
                        <a:effectLst/>
                        <a:latin typeface="Arial"/>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D9FF">
                        <a:alpha val="20000"/>
                      </a:srgbClr>
                    </a:solidFill>
                  </a:tcPr>
                </a:tc>
              </a:tr>
              <a:tr h="565212">
                <a:tc>
                  <a:txBody>
                    <a:bodyPr/>
                    <a:lstStyle/>
                    <a:p>
                      <a:pPr algn="l"/>
                      <a:r>
                        <a:rPr lang="es-ES" sz="2000" dirty="0" smtClean="0">
                          <a:solidFill>
                            <a:srgbClr val="1A2B7A"/>
                          </a:solidFill>
                          <a:effectLst/>
                          <a:latin typeface="Century Gothic"/>
                          <a:cs typeface="Century Gothic"/>
                        </a:rPr>
                        <a:t>Tiempo</a:t>
                      </a:r>
                      <a:endParaRPr lang="es-ES" sz="2000" dirty="0">
                        <a:solidFill>
                          <a:srgbClr val="1A2B7A"/>
                        </a:solidFill>
                        <a:latin typeface="Century Gothic"/>
                        <a:cs typeface="Century Gothic"/>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s-ES" sz="2000" dirty="0" err="1" smtClean="0">
                          <a:latin typeface="Arial"/>
                          <a:cs typeface="Arial"/>
                        </a:rPr>
                        <a:t>Apróx</a:t>
                      </a:r>
                      <a:r>
                        <a:rPr lang="es-ES" sz="2000" dirty="0" smtClean="0">
                          <a:latin typeface="Arial"/>
                          <a:cs typeface="Arial"/>
                        </a:rPr>
                        <a:t>. 10 minutos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D9FF">
                        <a:alpha val="20000"/>
                      </a:srgbClr>
                    </a:solidFill>
                  </a:tcPr>
                </a:tc>
              </a:tr>
              <a:tr h="565212">
                <a:tc>
                  <a:txBody>
                    <a:bodyPr/>
                    <a:lstStyle/>
                    <a:p>
                      <a:pPr algn="l"/>
                      <a:r>
                        <a:rPr lang="es-ES" sz="2000" dirty="0" smtClean="0">
                          <a:solidFill>
                            <a:srgbClr val="1A2B7A"/>
                          </a:solidFill>
                          <a:effectLst/>
                          <a:latin typeface="Century Gothic"/>
                          <a:cs typeface="Century Gothic"/>
                        </a:rPr>
                        <a:t>Tipo</a:t>
                      </a:r>
                      <a:endParaRPr lang="es-ES" sz="2000" dirty="0">
                        <a:solidFill>
                          <a:srgbClr val="1A2B7A"/>
                        </a:solidFill>
                        <a:latin typeface="Century Gothic"/>
                        <a:cs typeface="Century Gothic"/>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2000" dirty="0" smtClean="0">
                          <a:effectLst/>
                          <a:latin typeface="Arial"/>
                          <a:cs typeface="Arial"/>
                        </a:rPr>
                        <a:t>Pilates, Yoga, ejercicios con balón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0D9FF">
                        <a:alpha val="20000"/>
                      </a:srgbClr>
                    </a:solidFill>
                  </a:tcPr>
                </a:tc>
              </a:tr>
            </a:tbl>
          </a:graphicData>
        </a:graphic>
      </p:graphicFrame>
      <p:pic>
        <p:nvPicPr>
          <p:cNvPr id="2" name="Imagen 1" descr="8949005525_188722ea29_z_ Living Fitness UK.jpg"/>
          <p:cNvPicPr>
            <a:picLocks noChangeAspect="1"/>
          </p:cNvPicPr>
          <p:nvPr/>
        </p:nvPicPr>
        <p:blipFill rotWithShape="1">
          <a:blip r:embed="rId1">
            <a:extLst>
              <a:ext uri="{28A0092B-C50C-407E-A947-70E740481C1C}">
                <a14:useLocalDpi xmlns:a14="http://schemas.microsoft.com/office/drawing/2010/main" val="0"/>
              </a:ext>
            </a:extLst>
          </a:blip>
          <a:srcRect b="15509"/>
          <a:stretch>
            <a:fillRect/>
          </a:stretch>
        </p:blipFill>
        <p:spPr>
          <a:xfrm>
            <a:off x="4386983" y="4582429"/>
            <a:ext cx="4788024" cy="227557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2348880"/>
            <a:ext cx="8424936" cy="3652282"/>
          </a:xfrm>
          <a:prstGeom prst="rect">
            <a:avLst/>
          </a:prstGeom>
          <a:noFill/>
          <a:ln>
            <a:noFill/>
          </a:ln>
        </p:spPr>
        <p:txBody>
          <a:bodyPr wrap="square" rtlCol="0">
            <a:spAutoFit/>
          </a:bodyPr>
          <a:lstStyle/>
          <a:p>
            <a:pPr marL="176530" indent="-176530">
              <a:lnSpc>
                <a:spcPct val="140000"/>
              </a:lnSpc>
              <a:spcAft>
                <a:spcPts val="200"/>
              </a:spcAft>
              <a:buFont typeface="Arial"/>
              <a:buChar char="•"/>
            </a:pPr>
            <a:endParaRPr lang="es-ES" sz="500" dirty="0" smtClean="0">
              <a:solidFill>
                <a:schemeClr val="bg2">
                  <a:lumMod val="10000"/>
                </a:schemeClr>
              </a:solidFill>
            </a:endParaRPr>
          </a:p>
          <a:p>
            <a:pPr marL="342900" indent="-342900">
              <a:lnSpc>
                <a:spcPct val="140000"/>
              </a:lnSpc>
              <a:buFont typeface="Arial"/>
              <a:buChar char="•"/>
            </a:pPr>
            <a:r>
              <a:rPr lang="es-ES" sz="2000" dirty="0" smtClean="0">
                <a:solidFill>
                  <a:schemeClr val="bg2">
                    <a:lumMod val="10000"/>
                  </a:schemeClr>
                </a:solidFill>
                <a:latin typeface="Arial" pitchFamily="34" charset="0"/>
                <a:cs typeface="Arial" pitchFamily="34" charset="0"/>
              </a:rPr>
              <a:t>Nutrición e </a:t>
            </a:r>
            <a:r>
              <a:rPr lang="es-ES" sz="2000" b="1" dirty="0" smtClean="0">
                <a:solidFill>
                  <a:schemeClr val="bg2">
                    <a:lumMod val="10000"/>
                  </a:schemeClr>
                </a:solidFill>
                <a:latin typeface="Arial" pitchFamily="34" charset="0"/>
                <a:cs typeface="Arial" pitchFamily="34" charset="0"/>
              </a:rPr>
              <a:t>Hidratación</a:t>
            </a:r>
            <a:r>
              <a:rPr lang="es-ES" sz="2000" dirty="0" smtClean="0">
                <a:solidFill>
                  <a:schemeClr val="bg2">
                    <a:lumMod val="10000"/>
                  </a:schemeClr>
                </a:solidFill>
                <a:latin typeface="Arial" pitchFamily="34" charset="0"/>
                <a:cs typeface="Arial" pitchFamily="34" charset="0"/>
              </a:rPr>
              <a:t> adecuada (antes, durante y después)</a:t>
            </a:r>
            <a:endParaRPr lang="es-ES" sz="2000" dirty="0" smtClean="0">
              <a:solidFill>
                <a:schemeClr val="bg2">
                  <a:lumMod val="10000"/>
                </a:schemeClr>
              </a:solidFill>
              <a:latin typeface="Arial" pitchFamily="34" charset="0"/>
              <a:cs typeface="Arial" pitchFamily="34" charset="0"/>
            </a:endParaRPr>
          </a:p>
          <a:p>
            <a:pPr marL="342900" indent="-342900">
              <a:lnSpc>
                <a:spcPct val="140000"/>
              </a:lnSpc>
              <a:buFont typeface="Arial"/>
              <a:buChar char="•"/>
            </a:pPr>
            <a:r>
              <a:rPr lang="es-ES" sz="2000" dirty="0" smtClean="0">
                <a:solidFill>
                  <a:schemeClr val="bg2">
                    <a:lumMod val="10000"/>
                  </a:schemeClr>
                </a:solidFill>
                <a:latin typeface="Arial" pitchFamily="34" charset="0"/>
                <a:cs typeface="Arial" pitchFamily="34" charset="0"/>
              </a:rPr>
              <a:t>Incluir al menos </a:t>
            </a:r>
            <a:r>
              <a:rPr lang="es-ES" sz="2000" b="1" dirty="0" smtClean="0">
                <a:solidFill>
                  <a:schemeClr val="bg2">
                    <a:lumMod val="10000"/>
                  </a:schemeClr>
                </a:solidFill>
                <a:latin typeface="Arial" pitchFamily="34" charset="0"/>
                <a:cs typeface="Arial" pitchFamily="34" charset="0"/>
              </a:rPr>
              <a:t>2 tipos de ejercicios </a:t>
            </a:r>
            <a:r>
              <a:rPr lang="es-ES" sz="2000" dirty="0" smtClean="0">
                <a:solidFill>
                  <a:schemeClr val="bg2">
                    <a:lumMod val="10000"/>
                  </a:schemeClr>
                </a:solidFill>
                <a:latin typeface="Arial" pitchFamily="34" charset="0"/>
                <a:cs typeface="Arial" pitchFamily="34" charset="0"/>
              </a:rPr>
              <a:t>en la rutina semanal</a:t>
            </a:r>
            <a:endParaRPr lang="es-ES" sz="2000" dirty="0" smtClean="0">
              <a:solidFill>
                <a:schemeClr val="bg2">
                  <a:lumMod val="10000"/>
                </a:schemeClr>
              </a:solidFill>
              <a:latin typeface="Arial" pitchFamily="34" charset="0"/>
              <a:cs typeface="Arial" pitchFamily="34" charset="0"/>
            </a:endParaRPr>
          </a:p>
          <a:p>
            <a:pPr marL="342900" indent="-342900">
              <a:lnSpc>
                <a:spcPct val="140000"/>
              </a:lnSpc>
              <a:buFont typeface="Arial"/>
              <a:buChar char="•"/>
            </a:pPr>
            <a:r>
              <a:rPr lang="es-ES" sz="2000" b="1" dirty="0" smtClean="0">
                <a:solidFill>
                  <a:schemeClr val="bg2">
                    <a:lumMod val="10000"/>
                  </a:schemeClr>
                </a:solidFill>
                <a:latin typeface="Arial" pitchFamily="34" charset="0"/>
                <a:cs typeface="Arial" pitchFamily="34" charset="0"/>
              </a:rPr>
              <a:t>“Escucha a tu cuerpo”: </a:t>
            </a:r>
            <a:r>
              <a:rPr lang="es-ES" sz="2000" dirty="0" smtClean="0">
                <a:solidFill>
                  <a:schemeClr val="bg2">
                    <a:lumMod val="10000"/>
                  </a:schemeClr>
                </a:solidFill>
                <a:latin typeface="Arial" pitchFamily="34" charset="0"/>
                <a:cs typeface="Arial" pitchFamily="34" charset="0"/>
                <a:sym typeface="Wingdings" pitchFamily="2" charset="2"/>
              </a:rPr>
              <a:t>descansa si hay dolor o malestar</a:t>
            </a:r>
            <a:endParaRPr lang="es-ES" sz="2000" dirty="0" smtClean="0">
              <a:solidFill>
                <a:schemeClr val="bg2">
                  <a:lumMod val="10000"/>
                </a:schemeClr>
              </a:solidFill>
              <a:latin typeface="Arial" pitchFamily="34" charset="0"/>
              <a:cs typeface="Arial" pitchFamily="34" charset="0"/>
              <a:sym typeface="Wingdings" pitchFamily="2" charset="2"/>
            </a:endParaRPr>
          </a:p>
          <a:p>
            <a:pPr marL="342900" indent="-342900">
              <a:lnSpc>
                <a:spcPct val="140000"/>
              </a:lnSpc>
              <a:buFont typeface="Arial"/>
              <a:buChar char="•"/>
            </a:pPr>
            <a:r>
              <a:rPr lang="es-ES" sz="2000" dirty="0" smtClean="0">
                <a:solidFill>
                  <a:schemeClr val="bg2">
                    <a:lumMod val="10000"/>
                  </a:schemeClr>
                </a:solidFill>
                <a:latin typeface="Arial" pitchFamily="34" charset="0"/>
                <a:cs typeface="Arial" pitchFamily="34" charset="0"/>
                <a:sym typeface="Wingdings" pitchFamily="2" charset="2"/>
              </a:rPr>
              <a:t>Usar el </a:t>
            </a:r>
            <a:r>
              <a:rPr lang="es-ES" sz="2000" b="1" dirty="0" smtClean="0">
                <a:solidFill>
                  <a:schemeClr val="bg2">
                    <a:lumMod val="10000"/>
                  </a:schemeClr>
                </a:solidFill>
                <a:latin typeface="Arial" pitchFamily="34" charset="0"/>
                <a:cs typeface="Arial" pitchFamily="34" charset="0"/>
                <a:sym typeface="Wingdings" pitchFamily="2" charset="2"/>
              </a:rPr>
              <a:t>equipo y la técnica apropiada </a:t>
            </a:r>
            <a:r>
              <a:rPr lang="es-ES" sz="2000" dirty="0" smtClean="0">
                <a:solidFill>
                  <a:schemeClr val="bg2">
                    <a:lumMod val="10000"/>
                  </a:schemeClr>
                </a:solidFill>
                <a:latin typeface="Arial" pitchFamily="34" charset="0"/>
                <a:cs typeface="Arial" pitchFamily="34" charset="0"/>
                <a:sym typeface="Wingdings" pitchFamily="2" charset="2"/>
              </a:rPr>
              <a:t>para el ejercicio</a:t>
            </a:r>
            <a:endParaRPr lang="es-ES" sz="2000" dirty="0" smtClean="0">
              <a:solidFill>
                <a:schemeClr val="bg2">
                  <a:lumMod val="10000"/>
                </a:schemeClr>
              </a:solidFill>
              <a:latin typeface="Arial" pitchFamily="34" charset="0"/>
              <a:cs typeface="Arial" pitchFamily="34" charset="0"/>
              <a:sym typeface="Wingdings" pitchFamily="2" charset="2"/>
            </a:endParaRPr>
          </a:p>
          <a:p>
            <a:pPr marL="342900" indent="-342900">
              <a:lnSpc>
                <a:spcPct val="140000"/>
              </a:lnSpc>
              <a:buFont typeface="Arial"/>
              <a:buChar char="•"/>
            </a:pPr>
            <a:r>
              <a:rPr lang="es-ES" sz="2000" dirty="0" smtClean="0">
                <a:solidFill>
                  <a:schemeClr val="bg2">
                    <a:lumMod val="10000"/>
                  </a:schemeClr>
                </a:solidFill>
                <a:latin typeface="Arial" pitchFamily="34" charset="0"/>
                <a:cs typeface="Arial" pitchFamily="34" charset="0"/>
                <a:sym typeface="Wingdings" pitchFamily="2" charset="2"/>
              </a:rPr>
              <a:t>Siga un programa de entrenamiento y mantenga </a:t>
            </a:r>
            <a:r>
              <a:rPr lang="es-ES" sz="2000" b="1" dirty="0" smtClean="0">
                <a:solidFill>
                  <a:schemeClr val="bg2">
                    <a:lumMod val="10000"/>
                  </a:schemeClr>
                </a:solidFill>
                <a:latin typeface="Arial" pitchFamily="34" charset="0"/>
                <a:cs typeface="Arial" pitchFamily="34" charset="0"/>
                <a:sym typeface="Wingdings" pitchFamily="2" charset="2"/>
              </a:rPr>
              <a:t>registro</a:t>
            </a:r>
            <a:r>
              <a:rPr lang="es-ES" sz="2000" dirty="0" smtClean="0">
                <a:solidFill>
                  <a:schemeClr val="bg2">
                    <a:lumMod val="10000"/>
                  </a:schemeClr>
                </a:solidFill>
                <a:latin typeface="Arial" pitchFamily="34" charset="0"/>
                <a:cs typeface="Arial" pitchFamily="34" charset="0"/>
                <a:sym typeface="Wingdings" pitchFamily="2" charset="2"/>
              </a:rPr>
              <a:t> del mismo</a:t>
            </a:r>
            <a:endParaRPr lang="es-ES" sz="2000" dirty="0" smtClean="0">
              <a:solidFill>
                <a:schemeClr val="bg2">
                  <a:lumMod val="10000"/>
                </a:schemeClr>
              </a:solidFill>
              <a:latin typeface="Arial" pitchFamily="34" charset="0"/>
              <a:cs typeface="Arial" pitchFamily="34" charset="0"/>
              <a:sym typeface="Wingdings" pitchFamily="2" charset="2"/>
            </a:endParaRPr>
          </a:p>
          <a:p>
            <a:pPr marL="342900" indent="-342900">
              <a:lnSpc>
                <a:spcPct val="140000"/>
              </a:lnSpc>
              <a:buFont typeface="Arial"/>
              <a:buChar char="•"/>
            </a:pPr>
            <a:r>
              <a:rPr lang="es-ES" sz="2000" dirty="0" smtClean="0">
                <a:solidFill>
                  <a:schemeClr val="bg2">
                    <a:lumMod val="10000"/>
                  </a:schemeClr>
                </a:solidFill>
                <a:latin typeface="Arial" pitchFamily="34" charset="0"/>
                <a:cs typeface="Arial" pitchFamily="34" charset="0"/>
                <a:sym typeface="Wingdings" pitchFamily="2" charset="2"/>
              </a:rPr>
              <a:t>Haga trabajo </a:t>
            </a:r>
            <a:r>
              <a:rPr lang="es-ES" sz="2000" b="1" dirty="0" smtClean="0">
                <a:solidFill>
                  <a:schemeClr val="bg2">
                    <a:lumMod val="10000"/>
                  </a:schemeClr>
                </a:solidFill>
                <a:latin typeface="Arial" pitchFamily="34" charset="0"/>
                <a:cs typeface="Arial" pitchFamily="34" charset="0"/>
                <a:sym typeface="Wingdings" pitchFamily="2" charset="2"/>
              </a:rPr>
              <a:t>de flexibilidad </a:t>
            </a:r>
            <a:r>
              <a:rPr lang="es-ES" sz="2000" dirty="0" smtClean="0">
                <a:solidFill>
                  <a:schemeClr val="bg2">
                    <a:lumMod val="10000"/>
                  </a:schemeClr>
                </a:solidFill>
                <a:latin typeface="Arial" pitchFamily="34" charset="0"/>
                <a:cs typeface="Arial" pitchFamily="34" charset="0"/>
                <a:sym typeface="Wingdings" pitchFamily="2" charset="2"/>
              </a:rPr>
              <a:t>en los días de descanso/recuperación</a:t>
            </a:r>
            <a:endParaRPr lang="es-ES" sz="2000" dirty="0" smtClean="0">
              <a:solidFill>
                <a:schemeClr val="bg2">
                  <a:lumMod val="10000"/>
                </a:schemeClr>
              </a:solidFill>
              <a:latin typeface="Arial" pitchFamily="34" charset="0"/>
              <a:cs typeface="Arial" pitchFamily="34" charset="0"/>
              <a:sym typeface="Wingdings" pitchFamily="2" charset="2"/>
            </a:endParaRPr>
          </a:p>
          <a:p>
            <a:pPr marL="342900" indent="-342900">
              <a:lnSpc>
                <a:spcPct val="140000"/>
              </a:lnSpc>
              <a:buFont typeface="Arial"/>
              <a:buChar char="•"/>
            </a:pPr>
            <a:r>
              <a:rPr lang="es-ES" sz="2000" dirty="0" smtClean="0">
                <a:solidFill>
                  <a:schemeClr val="bg2">
                    <a:lumMod val="10000"/>
                  </a:schemeClr>
                </a:solidFill>
                <a:latin typeface="Arial" pitchFamily="34" charset="0"/>
                <a:cs typeface="Arial" pitchFamily="34" charset="0"/>
                <a:sym typeface="Wingdings" pitchFamily="2" charset="2"/>
              </a:rPr>
              <a:t>Revise la </a:t>
            </a:r>
            <a:r>
              <a:rPr lang="es-ES" sz="2000" b="1" dirty="0" smtClean="0">
                <a:solidFill>
                  <a:schemeClr val="bg2">
                    <a:lumMod val="10000"/>
                  </a:schemeClr>
                </a:solidFill>
                <a:latin typeface="Arial" pitchFamily="34" charset="0"/>
                <a:cs typeface="Arial" pitchFamily="34" charset="0"/>
                <a:sym typeface="Wingdings" pitchFamily="2" charset="2"/>
              </a:rPr>
              <a:t>técnica de los ejercicios </a:t>
            </a:r>
            <a:r>
              <a:rPr lang="es-ES" sz="2000" dirty="0" smtClean="0">
                <a:solidFill>
                  <a:schemeClr val="bg2">
                    <a:lumMod val="10000"/>
                  </a:schemeClr>
                </a:solidFill>
                <a:latin typeface="Arial" pitchFamily="34" charset="0"/>
                <a:cs typeface="Arial" pitchFamily="34" charset="0"/>
                <a:sym typeface="Wingdings" pitchFamily="2" charset="2"/>
              </a:rPr>
              <a:t>con un instructor  </a:t>
            </a:r>
            <a:endParaRPr lang="es-ES" sz="2000" dirty="0" smtClean="0">
              <a:solidFill>
                <a:schemeClr val="bg2">
                  <a:lumMod val="10000"/>
                </a:schemeClr>
              </a:solidFill>
              <a:latin typeface="Arial" pitchFamily="34" charset="0"/>
              <a:cs typeface="Arial" pitchFamily="34" charset="0"/>
              <a:sym typeface="Wingdings" pitchFamily="2" charset="2"/>
            </a:endParaRPr>
          </a:p>
          <a:p>
            <a:pPr marL="342900" indent="-342900">
              <a:lnSpc>
                <a:spcPct val="140000"/>
              </a:lnSpc>
              <a:spcAft>
                <a:spcPts val="200"/>
              </a:spcAft>
              <a:buFont typeface="Arial"/>
              <a:buChar char="•"/>
            </a:pPr>
            <a:endParaRPr lang="es-ES" sz="2000" dirty="0" smtClean="0">
              <a:solidFill>
                <a:schemeClr val="bg2">
                  <a:lumMod val="10000"/>
                </a:schemeClr>
              </a:solidFill>
              <a:latin typeface="Arial" pitchFamily="34" charset="0"/>
              <a:cs typeface="Arial" pitchFamily="34" charset="0"/>
              <a:sym typeface="Wingdings" pitchFamily="2" charset="2"/>
            </a:endParaRPr>
          </a:p>
        </p:txBody>
      </p:sp>
      <p:sp>
        <p:nvSpPr>
          <p:cNvPr id="4" name="Rectángulo 3"/>
          <p:cNvSpPr/>
          <p:nvPr/>
        </p:nvSpPr>
        <p:spPr>
          <a:xfrm>
            <a:off x="0" y="116632"/>
            <a:ext cx="9144000" cy="1368152"/>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p:cNvSpPr txBox="1"/>
          <p:nvPr/>
        </p:nvSpPr>
        <p:spPr>
          <a:xfrm>
            <a:off x="240258" y="260648"/>
            <a:ext cx="5281690" cy="1077218"/>
          </a:xfrm>
          <a:prstGeom prst="rect">
            <a:avLst/>
          </a:prstGeom>
          <a:noFill/>
        </p:spPr>
        <p:txBody>
          <a:bodyPr wrap="none" rtlCol="0">
            <a:spAutoFit/>
          </a:bodyPr>
          <a:lstStyle/>
          <a:p>
            <a:r>
              <a:rPr lang="es-ES" sz="2800" b="1" i="1" dirty="0" smtClean="0">
                <a:solidFill>
                  <a:schemeClr val="bg1"/>
                </a:solidFill>
                <a:latin typeface="Century Gothic"/>
                <a:cs typeface="Century Gothic"/>
              </a:rPr>
              <a:t>Recomendaciones</a:t>
            </a:r>
            <a:endParaRPr lang="es-ES" sz="2800" b="1" i="1" dirty="0" smtClean="0">
              <a:solidFill>
                <a:schemeClr val="bg1"/>
              </a:solidFill>
              <a:latin typeface="Century Gothic"/>
              <a:cs typeface="Century Gothic"/>
            </a:endParaRPr>
          </a:p>
          <a:p>
            <a:r>
              <a:rPr lang="es-ES" sz="3600" dirty="0" smtClean="0">
                <a:solidFill>
                  <a:schemeClr val="bg1"/>
                </a:solidFill>
                <a:latin typeface="Century Gothic"/>
                <a:cs typeface="Century Gothic"/>
              </a:rPr>
              <a:t>Generales &amp; prácticas</a:t>
            </a:r>
            <a:endParaRPr lang="es-ES" sz="3200" i="1"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1684700"/>
            <a:ext cx="8496944" cy="3000821"/>
          </a:xfrm>
          <a:prstGeom prst="rect">
            <a:avLst/>
          </a:prstGeom>
          <a:noFill/>
        </p:spPr>
        <p:txBody>
          <a:bodyPr wrap="square" rtlCol="0">
            <a:spAutoFit/>
          </a:bodyPr>
          <a:lstStyle/>
          <a:p>
            <a:pPr>
              <a:lnSpc>
                <a:spcPct val="120000"/>
              </a:lnSpc>
            </a:pPr>
            <a:r>
              <a:rPr lang="es-ES" sz="2200" b="1" dirty="0" smtClean="0">
                <a:solidFill>
                  <a:srgbClr val="44A138"/>
                </a:solidFill>
                <a:latin typeface="Arial"/>
                <a:cs typeface="Arial"/>
              </a:rPr>
              <a:t>Antes</a:t>
            </a:r>
            <a:endParaRPr lang="es-ES" sz="2200" b="1" dirty="0" smtClean="0">
              <a:solidFill>
                <a:srgbClr val="44A138"/>
              </a:solidFill>
              <a:latin typeface="Arial"/>
              <a:cs typeface="Arial"/>
            </a:endParaRPr>
          </a:p>
          <a:p>
            <a:pPr marL="285750" indent="-285750">
              <a:lnSpc>
                <a:spcPct val="120000"/>
              </a:lnSpc>
              <a:buFont typeface="Arial"/>
              <a:buChar char="•"/>
            </a:pPr>
            <a:r>
              <a:rPr lang="es-ES" dirty="0" smtClean="0">
                <a:latin typeface="Arial"/>
                <a:cs typeface="Arial"/>
                <a:sym typeface="Wingdings" pitchFamily="2" charset="2"/>
              </a:rPr>
              <a:t>Iniciar ejercicio con niveles adecuados de agua y electrolitos. </a:t>
            </a:r>
            <a:endParaRPr lang="es-ES" dirty="0" smtClean="0">
              <a:latin typeface="Arial"/>
              <a:cs typeface="Arial"/>
              <a:sym typeface="Wingdings" pitchFamily="2" charset="2"/>
            </a:endParaRPr>
          </a:p>
          <a:p>
            <a:pPr marL="285750" indent="-285750">
              <a:lnSpc>
                <a:spcPct val="120000"/>
              </a:lnSpc>
              <a:buFont typeface="Arial"/>
              <a:buChar char="•"/>
            </a:pPr>
            <a:r>
              <a:rPr lang="es-ES" dirty="0">
                <a:latin typeface="Arial"/>
                <a:cs typeface="Arial"/>
                <a:sym typeface="Wingdings" pitchFamily="2" charset="2"/>
              </a:rPr>
              <a:t>Se debe hidratar antes de sentir sed </a:t>
            </a:r>
            <a:endParaRPr lang="es-ES" dirty="0">
              <a:latin typeface="Arial"/>
              <a:cs typeface="Arial"/>
              <a:sym typeface="Wingdings" pitchFamily="2" charset="2"/>
            </a:endParaRPr>
          </a:p>
          <a:p>
            <a:pPr>
              <a:lnSpc>
                <a:spcPct val="120000"/>
              </a:lnSpc>
            </a:pPr>
            <a:endParaRPr lang="es-ES" sz="1000" dirty="0" smtClean="0">
              <a:latin typeface="Arial"/>
              <a:cs typeface="Arial"/>
              <a:sym typeface="Wingdings" pitchFamily="2" charset="2"/>
            </a:endParaRPr>
          </a:p>
          <a:p>
            <a:pPr>
              <a:lnSpc>
                <a:spcPct val="120000"/>
              </a:lnSpc>
            </a:pPr>
            <a:r>
              <a:rPr lang="es-ES" sz="2200" b="1" dirty="0" smtClean="0">
                <a:solidFill>
                  <a:srgbClr val="44A138"/>
                </a:solidFill>
                <a:latin typeface="Arial"/>
                <a:cs typeface="Arial"/>
              </a:rPr>
              <a:t>Durante</a:t>
            </a:r>
            <a:endParaRPr lang="es-ES" sz="2200" b="1" dirty="0" smtClean="0">
              <a:solidFill>
                <a:srgbClr val="44A138"/>
              </a:solidFill>
              <a:latin typeface="Arial"/>
              <a:cs typeface="Arial"/>
            </a:endParaRPr>
          </a:p>
          <a:p>
            <a:pPr marL="285750" indent="-285750">
              <a:lnSpc>
                <a:spcPct val="120000"/>
              </a:lnSpc>
              <a:buFont typeface="Arial"/>
              <a:buChar char="•"/>
            </a:pPr>
            <a:r>
              <a:rPr lang="es-ES" dirty="0" smtClean="0">
                <a:latin typeface="Arial"/>
                <a:cs typeface="Arial"/>
                <a:sym typeface="Wingdings" pitchFamily="2" charset="2"/>
              </a:rPr>
              <a:t>Beber pequeñas cantidades regularmente, especialmente en ejercicio &gt; 1 h </a:t>
            </a:r>
            <a:endParaRPr lang="es-ES" dirty="0" smtClean="0">
              <a:latin typeface="Arial"/>
              <a:cs typeface="Arial"/>
              <a:sym typeface="Wingdings" pitchFamily="2" charset="2"/>
            </a:endParaRPr>
          </a:p>
          <a:p>
            <a:pPr>
              <a:lnSpc>
                <a:spcPct val="120000"/>
              </a:lnSpc>
            </a:pPr>
            <a:endParaRPr lang="es-ES" sz="1000" dirty="0" smtClean="0">
              <a:latin typeface="Arial"/>
              <a:cs typeface="Arial"/>
              <a:sym typeface="Wingdings" pitchFamily="2" charset="2"/>
            </a:endParaRPr>
          </a:p>
          <a:p>
            <a:pPr>
              <a:lnSpc>
                <a:spcPct val="120000"/>
              </a:lnSpc>
            </a:pPr>
            <a:r>
              <a:rPr lang="es-ES" sz="2200" b="1" dirty="0" smtClean="0">
                <a:solidFill>
                  <a:srgbClr val="44A138"/>
                </a:solidFill>
                <a:latin typeface="Arial"/>
                <a:cs typeface="Arial"/>
              </a:rPr>
              <a:t>Después</a:t>
            </a:r>
            <a:endParaRPr lang="es-ES" sz="2200" b="1" dirty="0" smtClean="0">
              <a:solidFill>
                <a:srgbClr val="44A138"/>
              </a:solidFill>
              <a:latin typeface="Arial"/>
              <a:cs typeface="Arial"/>
            </a:endParaRPr>
          </a:p>
          <a:p>
            <a:pPr marL="285750" indent="-285750">
              <a:lnSpc>
                <a:spcPct val="120000"/>
              </a:lnSpc>
              <a:buFont typeface="Arial"/>
              <a:buChar char="•"/>
            </a:pPr>
            <a:r>
              <a:rPr lang="es-ES" dirty="0" smtClean="0">
                <a:latin typeface="Arial"/>
                <a:cs typeface="Arial"/>
                <a:sym typeface="Wingdings" pitchFamily="2" charset="2"/>
              </a:rPr>
              <a:t>Recuperar el agua y los electrolitos perdidos durante el ejercicio </a:t>
            </a:r>
            <a:r>
              <a:rPr lang="es-ES" dirty="0" smtClean="0">
                <a:latin typeface="Arial"/>
                <a:cs typeface="Arial"/>
              </a:rPr>
              <a:t> </a:t>
            </a:r>
          </a:p>
        </p:txBody>
      </p:sp>
      <p:sp>
        <p:nvSpPr>
          <p:cNvPr id="6" name="5 Rectángulo"/>
          <p:cNvSpPr/>
          <p:nvPr/>
        </p:nvSpPr>
        <p:spPr>
          <a:xfrm>
            <a:off x="323528" y="5301208"/>
            <a:ext cx="8370848" cy="1117229"/>
          </a:xfrm>
          <a:prstGeom prst="rect">
            <a:avLst/>
          </a:prstGeom>
        </p:spPr>
        <p:txBody>
          <a:bodyPr wrap="square">
            <a:spAutoFit/>
          </a:bodyPr>
          <a:lstStyle/>
          <a:p>
            <a:pPr>
              <a:lnSpc>
                <a:spcPct val="120000"/>
              </a:lnSpc>
            </a:pPr>
            <a:r>
              <a:rPr lang="es-ES" sz="2000" dirty="0" smtClean="0">
                <a:solidFill>
                  <a:srgbClr val="1A2B7A"/>
                </a:solidFill>
                <a:latin typeface="Century Gothic"/>
                <a:cs typeface="Century Gothic"/>
                <a:sym typeface="Wingdings" pitchFamily="2" charset="2"/>
              </a:rPr>
              <a:t>¿Qué tomar?</a:t>
            </a:r>
            <a:endParaRPr lang="es-ES" sz="2000" dirty="0" smtClean="0">
              <a:solidFill>
                <a:srgbClr val="1A2B7A"/>
              </a:solidFill>
              <a:latin typeface="Century Gothic"/>
              <a:cs typeface="Century Gothic"/>
              <a:sym typeface="Wingdings" pitchFamily="2" charset="2"/>
            </a:endParaRPr>
          </a:p>
          <a:p>
            <a:pPr lvl="1">
              <a:lnSpc>
                <a:spcPct val="120000"/>
              </a:lnSpc>
            </a:pPr>
            <a:r>
              <a:rPr lang="es-ES" dirty="0" smtClean="0">
                <a:solidFill>
                  <a:schemeClr val="bg2">
                    <a:lumMod val="10000"/>
                  </a:schemeClr>
                </a:solidFill>
                <a:latin typeface="Arial"/>
                <a:cs typeface="Arial"/>
                <a:sym typeface="Wingdings" pitchFamily="2" charset="2"/>
              </a:rPr>
              <a:t>Ejercicio &lt; 1 h = Agua 500cc</a:t>
            </a:r>
            <a:endParaRPr lang="es-ES" dirty="0" smtClean="0">
              <a:solidFill>
                <a:schemeClr val="bg2">
                  <a:lumMod val="10000"/>
                </a:schemeClr>
              </a:solidFill>
              <a:latin typeface="Arial"/>
              <a:cs typeface="Arial"/>
              <a:sym typeface="Wingdings" pitchFamily="2" charset="2"/>
            </a:endParaRPr>
          </a:p>
          <a:p>
            <a:pPr lvl="1">
              <a:lnSpc>
                <a:spcPct val="120000"/>
              </a:lnSpc>
            </a:pPr>
            <a:r>
              <a:rPr lang="es-ES" dirty="0" smtClean="0">
                <a:solidFill>
                  <a:schemeClr val="bg2">
                    <a:lumMod val="10000"/>
                  </a:schemeClr>
                </a:solidFill>
                <a:latin typeface="Arial"/>
                <a:cs typeface="Arial"/>
                <a:sym typeface="Wingdings" pitchFamily="2" charset="2"/>
              </a:rPr>
              <a:t>Ejercicio &gt;1 h = Bebidas Hidratantes </a:t>
            </a:r>
            <a:endParaRPr lang="es-ES" dirty="0">
              <a:solidFill>
                <a:schemeClr val="bg2">
                  <a:lumMod val="10000"/>
                </a:schemeClr>
              </a:solidFill>
              <a:latin typeface="Arial"/>
              <a:cs typeface="Arial"/>
            </a:endParaRPr>
          </a:p>
        </p:txBody>
      </p:sp>
      <p:sp>
        <p:nvSpPr>
          <p:cNvPr id="7" name="Rectángulo 6"/>
          <p:cNvSpPr/>
          <p:nvPr/>
        </p:nvSpPr>
        <p:spPr>
          <a:xfrm>
            <a:off x="0" y="116632"/>
            <a:ext cx="9144000" cy="1368152"/>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a:off x="240258" y="260648"/>
            <a:ext cx="3546768" cy="1077218"/>
          </a:xfrm>
          <a:prstGeom prst="rect">
            <a:avLst/>
          </a:prstGeom>
          <a:noFill/>
        </p:spPr>
        <p:txBody>
          <a:bodyPr wrap="none" rtlCol="0">
            <a:spAutoFit/>
          </a:bodyPr>
          <a:lstStyle/>
          <a:p>
            <a:r>
              <a:rPr lang="es-ES" sz="2800" b="1" i="1" dirty="0" smtClean="0">
                <a:solidFill>
                  <a:schemeClr val="bg1"/>
                </a:solidFill>
                <a:latin typeface="Century Gothic"/>
                <a:cs typeface="Century Gothic"/>
              </a:rPr>
              <a:t>Recomendaciones</a:t>
            </a:r>
            <a:endParaRPr lang="es-ES" sz="2800" b="1" i="1" dirty="0" smtClean="0">
              <a:solidFill>
                <a:schemeClr val="bg1"/>
              </a:solidFill>
              <a:latin typeface="Century Gothic"/>
              <a:cs typeface="Century Gothic"/>
            </a:endParaRPr>
          </a:p>
          <a:p>
            <a:r>
              <a:rPr lang="es-ES" sz="3600" dirty="0" smtClean="0">
                <a:solidFill>
                  <a:schemeClr val="bg1"/>
                </a:solidFill>
                <a:latin typeface="Century Gothic"/>
                <a:cs typeface="Century Gothic"/>
              </a:rPr>
              <a:t>Hidratación</a:t>
            </a:r>
            <a:endParaRPr lang="es-ES" sz="3200" i="1"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3212976"/>
            <a:ext cx="6552728" cy="2877711"/>
          </a:xfrm>
          <a:prstGeom prst="rect">
            <a:avLst/>
          </a:prstGeom>
        </p:spPr>
        <p:txBody>
          <a:bodyPr wrap="square">
            <a:spAutoFit/>
          </a:bodyPr>
          <a:lstStyle/>
          <a:p>
            <a:pPr marL="285750" indent="-285750">
              <a:lnSpc>
                <a:spcPct val="130000"/>
              </a:lnSpc>
              <a:buFont typeface="Arial"/>
              <a:buChar char="•"/>
            </a:pPr>
            <a:r>
              <a:rPr lang="es-ES" sz="2000" b="1" dirty="0" smtClean="0">
                <a:latin typeface="Arial"/>
                <a:cs typeface="Arial"/>
              </a:rPr>
              <a:t>Signo vital</a:t>
            </a:r>
            <a:endParaRPr lang="es-ES" sz="2000" b="1" dirty="0" smtClean="0">
              <a:latin typeface="Arial"/>
              <a:cs typeface="Arial"/>
            </a:endParaRPr>
          </a:p>
          <a:p>
            <a:pPr marL="742950" lvl="1" indent="-285750">
              <a:lnSpc>
                <a:spcPct val="130000"/>
              </a:lnSpc>
              <a:buFont typeface="Arial"/>
              <a:buChar char="•"/>
            </a:pPr>
            <a:r>
              <a:rPr lang="es-ES" dirty="0" smtClean="0">
                <a:latin typeface="Arial"/>
                <a:cs typeface="Arial"/>
              </a:rPr>
              <a:t>preguntar por </a:t>
            </a:r>
            <a:r>
              <a:rPr lang="es-ES" dirty="0">
                <a:latin typeface="Arial"/>
                <a:cs typeface="Arial"/>
              </a:rPr>
              <a:t>niveles de actividad </a:t>
            </a:r>
            <a:r>
              <a:rPr lang="es-ES" dirty="0" smtClean="0">
                <a:latin typeface="Arial"/>
                <a:cs typeface="Arial"/>
              </a:rPr>
              <a:t>física</a:t>
            </a:r>
            <a:endParaRPr lang="es-ES" dirty="0" smtClean="0">
              <a:latin typeface="Arial"/>
              <a:cs typeface="Arial"/>
            </a:endParaRPr>
          </a:p>
          <a:p>
            <a:pPr marL="742950" lvl="1" indent="-285750">
              <a:lnSpc>
                <a:spcPct val="130000"/>
              </a:lnSpc>
              <a:buFont typeface="Arial"/>
              <a:buChar char="•"/>
            </a:pPr>
            <a:r>
              <a:rPr lang="es-ES" dirty="0">
                <a:latin typeface="Arial"/>
                <a:cs typeface="Arial"/>
              </a:rPr>
              <a:t>¿</a:t>
            </a:r>
            <a:r>
              <a:rPr lang="es-ES" dirty="0" smtClean="0">
                <a:latin typeface="Arial"/>
                <a:cs typeface="Arial"/>
              </a:rPr>
              <a:t>cumple las recomendaciones internacionales?</a:t>
            </a:r>
            <a:endParaRPr lang="es-ES" dirty="0">
              <a:latin typeface="Arial"/>
              <a:cs typeface="Arial"/>
            </a:endParaRPr>
          </a:p>
          <a:p>
            <a:pPr marL="285750" indent="-285750">
              <a:lnSpc>
                <a:spcPct val="130000"/>
              </a:lnSpc>
              <a:buFont typeface="Arial"/>
              <a:buChar char="•"/>
            </a:pPr>
            <a:r>
              <a:rPr lang="es-ES" sz="2000" dirty="0" smtClean="0">
                <a:latin typeface="Arial"/>
                <a:cs typeface="Arial"/>
              </a:rPr>
              <a:t>Realizar tamizaje</a:t>
            </a:r>
            <a:endParaRPr lang="es-ES" sz="2000" dirty="0" smtClean="0">
              <a:latin typeface="Arial"/>
              <a:cs typeface="Arial"/>
            </a:endParaRPr>
          </a:p>
          <a:p>
            <a:pPr marL="285750" indent="-285750">
              <a:lnSpc>
                <a:spcPct val="130000"/>
              </a:lnSpc>
              <a:buFont typeface="Arial"/>
              <a:buChar char="•"/>
            </a:pPr>
            <a:r>
              <a:rPr lang="es-ES" sz="2000" dirty="0" smtClean="0">
                <a:latin typeface="Arial"/>
                <a:cs typeface="Arial"/>
              </a:rPr>
              <a:t>Dar prescripción del ejercicio por escrito</a:t>
            </a:r>
            <a:endParaRPr lang="es-ES" sz="2000" dirty="0" smtClean="0">
              <a:latin typeface="Arial"/>
              <a:cs typeface="Arial"/>
            </a:endParaRPr>
          </a:p>
          <a:p>
            <a:pPr marL="285750" indent="-285750">
              <a:lnSpc>
                <a:spcPct val="130000"/>
              </a:lnSpc>
              <a:buFont typeface="Arial"/>
              <a:buChar char="•"/>
            </a:pPr>
            <a:r>
              <a:rPr lang="es-ES" sz="2000" dirty="0" smtClean="0">
                <a:latin typeface="Arial"/>
                <a:cs typeface="Arial"/>
              </a:rPr>
              <a:t>Hacer seguimiento</a:t>
            </a:r>
            <a:endParaRPr lang="es-ES" sz="2000" dirty="0" smtClean="0">
              <a:latin typeface="Arial"/>
              <a:cs typeface="Arial"/>
            </a:endParaRPr>
          </a:p>
          <a:p>
            <a:pPr marL="285750" indent="-285750">
              <a:lnSpc>
                <a:spcPct val="130000"/>
              </a:lnSpc>
              <a:buFont typeface="Arial"/>
              <a:buChar char="•"/>
            </a:pPr>
            <a:r>
              <a:rPr lang="es-ES" sz="2000" dirty="0" smtClean="0">
                <a:latin typeface="Arial"/>
                <a:cs typeface="Arial"/>
              </a:rPr>
              <a:t>Hacer remisión </a:t>
            </a:r>
            <a:r>
              <a:rPr lang="es-ES" sz="2000" dirty="0">
                <a:latin typeface="Arial"/>
                <a:cs typeface="Arial"/>
              </a:rPr>
              <a:t>a grupos o especialistas</a:t>
            </a:r>
          </a:p>
        </p:txBody>
      </p:sp>
      <p:sp>
        <p:nvSpPr>
          <p:cNvPr id="3" name="CuadroTexto 2"/>
          <p:cNvSpPr txBox="1"/>
          <p:nvPr/>
        </p:nvSpPr>
        <p:spPr>
          <a:xfrm>
            <a:off x="1547664" y="476672"/>
            <a:ext cx="6755763" cy="1754327"/>
          </a:xfrm>
          <a:prstGeom prst="rect">
            <a:avLst/>
          </a:prstGeom>
          <a:noFill/>
        </p:spPr>
        <p:txBody>
          <a:bodyPr wrap="none" rtlCol="0">
            <a:spAutoFit/>
          </a:bodyPr>
          <a:lstStyle/>
          <a:p>
            <a:r>
              <a:rPr lang="es-ES" sz="5400" spc="300" dirty="0">
                <a:solidFill>
                  <a:srgbClr val="44A138"/>
                </a:solidFill>
                <a:latin typeface="Century Gothic"/>
                <a:cs typeface="Century Gothic"/>
              </a:rPr>
              <a:t>A todo </a:t>
            </a:r>
            <a:r>
              <a:rPr lang="es-ES" sz="5400" spc="300" dirty="0" smtClean="0">
                <a:solidFill>
                  <a:srgbClr val="44A138"/>
                </a:solidFill>
                <a:latin typeface="Century Gothic"/>
                <a:cs typeface="Century Gothic"/>
              </a:rPr>
              <a:t>paciente</a:t>
            </a:r>
            <a:r>
              <a:rPr lang="es-ES" sz="4000" spc="300" dirty="0">
                <a:solidFill>
                  <a:srgbClr val="44A138"/>
                </a:solidFill>
                <a:latin typeface="Century Gothic"/>
                <a:cs typeface="Century Gothic"/>
              </a:rPr>
              <a:t>,</a:t>
            </a:r>
            <a:endParaRPr lang="es-ES" sz="5400" spc="300" dirty="0" smtClean="0">
              <a:solidFill>
                <a:srgbClr val="44A138"/>
              </a:solidFill>
              <a:latin typeface="Century Gothic"/>
              <a:cs typeface="Century Gothic"/>
            </a:endParaRPr>
          </a:p>
          <a:p>
            <a:r>
              <a:rPr lang="es-ES" sz="5400" spc="300" dirty="0" smtClean="0">
                <a:solidFill>
                  <a:srgbClr val="44A138"/>
                </a:solidFill>
                <a:latin typeface="Century Gothic"/>
                <a:cs typeface="Century Gothic"/>
              </a:rPr>
              <a:t>en </a:t>
            </a:r>
            <a:r>
              <a:rPr lang="es-ES" sz="5400" spc="300" dirty="0">
                <a:solidFill>
                  <a:srgbClr val="44A138"/>
                </a:solidFill>
                <a:latin typeface="Century Gothic"/>
                <a:cs typeface="Century Gothic"/>
              </a:rPr>
              <a:t>toda </a:t>
            </a:r>
            <a:r>
              <a:rPr lang="es-ES" sz="5400" spc="300" dirty="0" smtClean="0">
                <a:solidFill>
                  <a:srgbClr val="44A138"/>
                </a:solidFill>
                <a:latin typeface="Century Gothic"/>
                <a:cs typeface="Century Gothic"/>
              </a:rPr>
              <a:t>consulta!</a:t>
            </a:r>
            <a:endParaRPr lang="es-ES" sz="5400" spc="300" dirty="0">
              <a:solidFill>
                <a:srgbClr val="44A138"/>
              </a:solidFill>
              <a:latin typeface="Century Gothic"/>
              <a:cs typeface="Century Gothic"/>
            </a:endParaRPr>
          </a:p>
        </p:txBody>
      </p:sp>
      <p:sp>
        <p:nvSpPr>
          <p:cNvPr id="8" name="Triángulo rectángulo 7"/>
          <p:cNvSpPr/>
          <p:nvPr/>
        </p:nvSpPr>
        <p:spPr>
          <a:xfrm rot="16200000">
            <a:off x="8423345" y="6164705"/>
            <a:ext cx="864074" cy="577237"/>
          </a:xfrm>
          <a:prstGeom prst="rtTriangle">
            <a:avLst/>
          </a:prstGeom>
          <a:solidFill>
            <a:srgbClr val="1A2B7A"/>
          </a:solidFill>
          <a:ln>
            <a:solidFill>
              <a:srgbClr val="1A2B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9" name="Triángulo rectángulo 8"/>
          <p:cNvSpPr/>
          <p:nvPr/>
        </p:nvSpPr>
        <p:spPr>
          <a:xfrm rot="5400000">
            <a:off x="-517130" y="517134"/>
            <a:ext cx="2708918" cy="1674658"/>
          </a:xfrm>
          <a:prstGeom prst="rtTriangle">
            <a:avLst/>
          </a:prstGeom>
          <a:solidFill>
            <a:srgbClr val="1A2B7A"/>
          </a:solidFill>
          <a:ln>
            <a:solidFill>
              <a:srgbClr val="1A2B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grpSp>
        <p:nvGrpSpPr>
          <p:cNvPr id="4" name="Agrupar 24"/>
          <p:cNvGrpSpPr/>
          <p:nvPr/>
        </p:nvGrpSpPr>
        <p:grpSpPr>
          <a:xfrm>
            <a:off x="107504" y="116632"/>
            <a:ext cx="684765" cy="923330"/>
            <a:chOff x="150610" y="129406"/>
            <a:chExt cx="684765" cy="923330"/>
          </a:xfrm>
        </p:grpSpPr>
        <p:sp>
          <p:nvSpPr>
            <p:cNvPr id="13" name="CuadroTexto 12"/>
            <p:cNvSpPr txBox="1"/>
            <p:nvPr/>
          </p:nvSpPr>
          <p:spPr>
            <a:xfrm>
              <a:off x="150610" y="129406"/>
              <a:ext cx="684765" cy="923330"/>
            </a:xfrm>
            <a:prstGeom prst="rect">
              <a:avLst/>
            </a:prstGeom>
            <a:noFill/>
          </p:spPr>
          <p:txBody>
            <a:bodyPr wrap="none" rtlCol="0">
              <a:spAutoFit/>
            </a:bodyPr>
            <a:lstStyle/>
            <a:p>
              <a:r>
                <a:rPr lang="es-ES" sz="5400" dirty="0" smtClean="0">
                  <a:solidFill>
                    <a:schemeClr val="bg1"/>
                  </a:solidFill>
                  <a:latin typeface="Arial"/>
                  <a:cs typeface="Arial"/>
                </a:rPr>
                <a:t>R</a:t>
              </a:r>
              <a:endParaRPr lang="es-ES" sz="5400" baseline="-25000" dirty="0">
                <a:solidFill>
                  <a:schemeClr val="bg1"/>
                </a:solidFill>
                <a:latin typeface="Arial"/>
                <a:cs typeface="Arial"/>
              </a:endParaRPr>
            </a:p>
          </p:txBody>
        </p:sp>
        <p:cxnSp>
          <p:nvCxnSpPr>
            <p:cNvPr id="15" name="Conector recto 14"/>
            <p:cNvCxnSpPr/>
            <p:nvPr/>
          </p:nvCxnSpPr>
          <p:spPr>
            <a:xfrm flipH="1">
              <a:off x="487349" y="620688"/>
              <a:ext cx="268227" cy="270752"/>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395536" y="868462"/>
              <a:ext cx="216024" cy="45719"/>
            </a:xfrm>
            <a:prstGeom prst="rect">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ángulo rectángulo 7"/>
          <p:cNvSpPr/>
          <p:nvPr/>
        </p:nvSpPr>
        <p:spPr>
          <a:xfrm rot="16200000">
            <a:off x="8423345" y="6164705"/>
            <a:ext cx="864074" cy="577237"/>
          </a:xfrm>
          <a:prstGeom prst="rtTriangle">
            <a:avLst/>
          </a:prstGeom>
          <a:solidFill>
            <a:srgbClr val="1A2B7A"/>
          </a:solidFill>
          <a:ln>
            <a:solidFill>
              <a:srgbClr val="1A2B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sp>
        <p:nvSpPr>
          <p:cNvPr id="9" name="Triángulo rectángulo 8"/>
          <p:cNvSpPr/>
          <p:nvPr/>
        </p:nvSpPr>
        <p:spPr>
          <a:xfrm rot="5400000">
            <a:off x="-517130" y="517134"/>
            <a:ext cx="2708918" cy="1674658"/>
          </a:xfrm>
          <a:prstGeom prst="rtTriangle">
            <a:avLst/>
          </a:prstGeom>
          <a:solidFill>
            <a:srgbClr val="1A2B7A"/>
          </a:solidFill>
          <a:ln>
            <a:solidFill>
              <a:srgbClr val="1A2B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latin typeface="Calibri"/>
            </a:endParaRPr>
          </a:p>
        </p:txBody>
      </p:sp>
      <p:grpSp>
        <p:nvGrpSpPr>
          <p:cNvPr id="2" name="Agrupar 24"/>
          <p:cNvGrpSpPr/>
          <p:nvPr/>
        </p:nvGrpSpPr>
        <p:grpSpPr>
          <a:xfrm>
            <a:off x="107504" y="116632"/>
            <a:ext cx="684765" cy="923330"/>
            <a:chOff x="150610" y="129406"/>
            <a:chExt cx="684765" cy="923330"/>
          </a:xfrm>
        </p:grpSpPr>
        <p:sp>
          <p:nvSpPr>
            <p:cNvPr id="13" name="CuadroTexto 12"/>
            <p:cNvSpPr txBox="1"/>
            <p:nvPr/>
          </p:nvSpPr>
          <p:spPr>
            <a:xfrm>
              <a:off x="150610" y="129406"/>
              <a:ext cx="684765" cy="923330"/>
            </a:xfrm>
            <a:prstGeom prst="rect">
              <a:avLst/>
            </a:prstGeom>
            <a:noFill/>
          </p:spPr>
          <p:txBody>
            <a:bodyPr wrap="none" rtlCol="0">
              <a:spAutoFit/>
            </a:bodyPr>
            <a:lstStyle/>
            <a:p>
              <a:r>
                <a:rPr lang="es-ES" sz="5400" dirty="0" smtClean="0">
                  <a:solidFill>
                    <a:schemeClr val="bg1"/>
                  </a:solidFill>
                  <a:latin typeface="Arial"/>
                  <a:cs typeface="Arial"/>
                </a:rPr>
                <a:t>R</a:t>
              </a:r>
              <a:endParaRPr lang="es-ES" sz="5400" baseline="-25000" dirty="0">
                <a:solidFill>
                  <a:schemeClr val="bg1"/>
                </a:solidFill>
                <a:latin typeface="Arial"/>
                <a:cs typeface="Arial"/>
              </a:endParaRPr>
            </a:p>
          </p:txBody>
        </p:sp>
        <p:cxnSp>
          <p:nvCxnSpPr>
            <p:cNvPr id="15" name="Conector recto 14"/>
            <p:cNvCxnSpPr/>
            <p:nvPr/>
          </p:nvCxnSpPr>
          <p:spPr>
            <a:xfrm flipH="1">
              <a:off x="487349" y="620688"/>
              <a:ext cx="268227" cy="270752"/>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395536" y="868462"/>
              <a:ext cx="216024" cy="45719"/>
            </a:xfrm>
            <a:prstGeom prst="rect">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aphicFrame>
        <p:nvGraphicFramePr>
          <p:cNvPr id="5" name="Tabla 4"/>
          <p:cNvGraphicFramePr>
            <a:graphicFrameLocks noGrp="1"/>
          </p:cNvGraphicFramePr>
          <p:nvPr/>
        </p:nvGraphicFramePr>
        <p:xfrm>
          <a:off x="2699792" y="913264"/>
          <a:ext cx="5400600" cy="2011680"/>
        </p:xfrm>
        <a:graphic>
          <a:graphicData uri="http://schemas.openxmlformats.org/drawingml/2006/table">
            <a:tbl>
              <a:tblPr firstRow="1" bandRow="1">
                <a:tableStyleId>{2D5ABB26-0587-4C30-8999-92F81FD0307C}</a:tableStyleId>
              </a:tblPr>
              <a:tblGrid>
                <a:gridCol w="2664296"/>
                <a:gridCol w="2736304"/>
              </a:tblGrid>
              <a:tr h="239269">
                <a:tc>
                  <a:txBody>
                    <a:bodyPr/>
                    <a:lstStyle/>
                    <a:p>
                      <a:pPr marL="285750" indent="-285750">
                        <a:buFont typeface="Arial"/>
                        <a:buChar char="•"/>
                      </a:pPr>
                      <a:r>
                        <a:rPr lang="es-ES" sz="1600" i="1" dirty="0" smtClean="0">
                          <a:latin typeface="Arial"/>
                          <a:cs typeface="Arial"/>
                        </a:rPr>
                        <a:t>Medicamento:</a:t>
                      </a:r>
                      <a:endParaRPr lang="es-ES" sz="1600" i="1" dirty="0">
                        <a:latin typeface="Arial"/>
                        <a:cs typeface="Arial"/>
                      </a:endParaRPr>
                    </a:p>
                  </a:txBody>
                  <a:tcPr>
                    <a:noFill/>
                  </a:tcPr>
                </a:tc>
                <a:tc>
                  <a:txBody>
                    <a:bodyPr/>
                    <a:lstStyle/>
                    <a:p>
                      <a:r>
                        <a:rPr lang="es-ES" sz="1600" dirty="0" err="1" smtClean="0">
                          <a:latin typeface="Arial"/>
                          <a:cs typeface="Arial"/>
                        </a:rPr>
                        <a:t>Atorvastatina</a:t>
                      </a:r>
                      <a:endParaRPr lang="es-ES" sz="1600" dirty="0">
                        <a:latin typeface="Arial"/>
                        <a:cs typeface="Arial"/>
                      </a:endParaRPr>
                    </a:p>
                  </a:txBody>
                  <a:tcPr>
                    <a:noFill/>
                  </a:tcPr>
                </a:tc>
              </a:tr>
              <a:tr h="239269">
                <a:tc>
                  <a:txBody>
                    <a:bodyPr/>
                    <a:lstStyle/>
                    <a:p>
                      <a:pPr marL="285750" indent="-285750">
                        <a:buFont typeface="Arial"/>
                        <a:buChar char="•"/>
                      </a:pPr>
                      <a:r>
                        <a:rPr lang="es-ES" sz="1600" i="1" dirty="0" smtClean="0">
                          <a:latin typeface="Arial"/>
                          <a:cs typeface="Arial"/>
                        </a:rPr>
                        <a:t>Presentación:</a:t>
                      </a:r>
                      <a:endParaRPr lang="es-ES" sz="1600" i="1" dirty="0">
                        <a:latin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1600" dirty="0" smtClean="0">
                          <a:latin typeface="Arial"/>
                          <a:cs typeface="Arial"/>
                        </a:rPr>
                        <a:t>Tabletas de 20 mg</a:t>
                      </a:r>
                    </a:p>
                  </a:txBody>
                  <a:tcPr>
                    <a:noFill/>
                  </a:tcPr>
                </a:tc>
              </a:tr>
              <a:tr h="239269">
                <a:tc>
                  <a:txBody>
                    <a:bodyPr/>
                    <a:lstStyle/>
                    <a:p>
                      <a:pPr marL="285750" indent="-285750">
                        <a:buFont typeface="Arial"/>
                        <a:buChar char="•"/>
                      </a:pPr>
                      <a:r>
                        <a:rPr lang="es-ES" sz="1600" i="1" dirty="0" smtClean="0">
                          <a:latin typeface="Arial"/>
                          <a:cs typeface="Arial"/>
                        </a:rPr>
                        <a:t>Vía de administración: </a:t>
                      </a:r>
                      <a:endParaRPr lang="es-ES" sz="1600" i="1" dirty="0">
                        <a:latin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1600" dirty="0" smtClean="0">
                          <a:latin typeface="Arial"/>
                          <a:cs typeface="Arial"/>
                        </a:rPr>
                        <a:t>Oral</a:t>
                      </a:r>
                    </a:p>
                  </a:txBody>
                  <a:tcPr>
                    <a:noFill/>
                  </a:tcPr>
                </a:tc>
              </a:tr>
              <a:tr h="239269">
                <a:tc>
                  <a:txBody>
                    <a:bodyPr/>
                    <a:lstStyle/>
                    <a:p>
                      <a:pPr marL="285750" indent="-285750">
                        <a:buFont typeface="Arial"/>
                        <a:buChar char="•"/>
                      </a:pPr>
                      <a:r>
                        <a:rPr lang="es-ES" sz="1600" i="1" dirty="0" smtClean="0">
                          <a:latin typeface="Arial"/>
                          <a:cs typeface="Arial"/>
                        </a:rPr>
                        <a:t>Frecuencia:</a:t>
                      </a:r>
                      <a:endParaRPr lang="es-ES" sz="1600" i="1" dirty="0">
                        <a:latin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1600" dirty="0" smtClean="0">
                          <a:latin typeface="Arial"/>
                          <a:cs typeface="Arial"/>
                        </a:rPr>
                        <a:t>Cada noche</a:t>
                      </a:r>
                    </a:p>
                  </a:txBody>
                  <a:tcPr>
                    <a:noFill/>
                  </a:tcPr>
                </a:tc>
              </a:tr>
              <a:tr h="239269">
                <a:tc>
                  <a:txBody>
                    <a:bodyPr/>
                    <a:lstStyle/>
                    <a:p>
                      <a:pPr marL="285750" indent="-285750">
                        <a:buFont typeface="Arial"/>
                        <a:buChar char="•"/>
                      </a:pPr>
                      <a:r>
                        <a:rPr lang="es-ES" sz="1600" i="1" dirty="0" smtClean="0">
                          <a:latin typeface="Arial"/>
                          <a:cs typeface="Arial"/>
                        </a:rPr>
                        <a:t>Precauciones:</a:t>
                      </a:r>
                      <a:endParaRPr lang="es-ES" sz="1600" i="1" dirty="0">
                        <a:latin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1600" dirty="0" smtClean="0">
                          <a:latin typeface="Arial"/>
                          <a:cs typeface="Arial"/>
                        </a:rPr>
                        <a:t>Miopatía, hepatopatía</a:t>
                      </a:r>
                    </a:p>
                  </a:txBody>
                  <a:tcPr>
                    <a:noFill/>
                  </a:tcPr>
                </a:tc>
              </a:tr>
              <a:tr h="239269">
                <a:tc>
                  <a:txBody>
                    <a:bodyPr/>
                    <a:lstStyle/>
                    <a:p>
                      <a:pPr marL="285750" indent="-285750">
                        <a:buFont typeface="Arial"/>
                        <a:buChar char="•"/>
                      </a:pPr>
                      <a:r>
                        <a:rPr lang="es-ES" sz="1600" i="1" dirty="0" smtClean="0">
                          <a:latin typeface="Arial"/>
                          <a:cs typeface="Arial"/>
                        </a:rPr>
                        <a:t>Duración:</a:t>
                      </a:r>
                      <a:endParaRPr lang="es-ES" sz="1600" i="1" dirty="0">
                        <a:latin typeface="Arial"/>
                        <a:cs typeface="Aria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s-ES" sz="1600" dirty="0" smtClean="0">
                          <a:latin typeface="Arial"/>
                          <a:cs typeface="Arial"/>
                        </a:rPr>
                        <a:t>6 meses</a:t>
                      </a:r>
                    </a:p>
                  </a:txBody>
                  <a:tcPr>
                    <a:noFill/>
                  </a:tcPr>
                </a:tc>
              </a:tr>
            </a:tbl>
          </a:graphicData>
        </a:graphic>
      </p:graphicFrame>
      <p:graphicFrame>
        <p:nvGraphicFramePr>
          <p:cNvPr id="6" name="Tabla 5"/>
          <p:cNvGraphicFramePr>
            <a:graphicFrameLocks noGrp="1"/>
          </p:cNvGraphicFramePr>
          <p:nvPr/>
        </p:nvGraphicFramePr>
        <p:xfrm>
          <a:off x="1187624" y="4003888"/>
          <a:ext cx="7128792" cy="2377440"/>
        </p:xfrm>
        <a:graphic>
          <a:graphicData uri="http://schemas.openxmlformats.org/drawingml/2006/table">
            <a:tbl>
              <a:tblPr firstRow="1" bandRow="1">
                <a:tableStyleId>{2D5ABB26-0587-4C30-8999-92F81FD0307C}</a:tableStyleId>
              </a:tblPr>
              <a:tblGrid>
                <a:gridCol w="2759532"/>
                <a:gridCol w="4369260"/>
              </a:tblGrid>
              <a:tr h="370840">
                <a:tc>
                  <a:txBody>
                    <a:bodyPr/>
                    <a:lstStyle/>
                    <a:p>
                      <a:pPr marL="342900" indent="-342900">
                        <a:buFont typeface="Arial"/>
                        <a:buChar char="•"/>
                      </a:pPr>
                      <a:r>
                        <a:rPr lang="es-ES" sz="2000" b="1" i="1" dirty="0" smtClean="0">
                          <a:latin typeface="Century Gothic"/>
                          <a:cs typeface="Century Gothic"/>
                        </a:rPr>
                        <a:t>F</a:t>
                      </a:r>
                      <a:r>
                        <a:rPr lang="es-ES" sz="2000" i="1" dirty="0" smtClean="0">
                          <a:latin typeface="Century Gothic"/>
                          <a:cs typeface="Century Gothic"/>
                        </a:rPr>
                        <a:t>recuencia:</a:t>
                      </a:r>
                      <a:endParaRPr lang="es-ES" sz="2000" i="1" dirty="0">
                        <a:latin typeface="Century Gothic"/>
                        <a:cs typeface="Century Gothic"/>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s-ES" sz="1800" dirty="0" smtClean="0">
                          <a:latin typeface="Arial"/>
                          <a:cs typeface="Arial"/>
                        </a:rPr>
                        <a:t>5 días</a:t>
                      </a:r>
                      <a:r>
                        <a:rPr lang="es-ES" sz="1800" baseline="0" dirty="0" smtClean="0">
                          <a:latin typeface="Arial"/>
                          <a:cs typeface="Arial"/>
                        </a:rPr>
                        <a:t> / semana</a:t>
                      </a:r>
                      <a:endParaRPr lang="es-ES" sz="1800" dirty="0">
                        <a:latin typeface="Arial"/>
                        <a:cs typeface="Arial"/>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pPr marL="342900" indent="-342900">
                        <a:buFont typeface="Arial"/>
                        <a:buChar char="•"/>
                      </a:pPr>
                      <a:r>
                        <a:rPr lang="es-ES" sz="2000" b="1" i="1" dirty="0" smtClean="0">
                          <a:latin typeface="Century Gothic"/>
                          <a:cs typeface="Century Gothic"/>
                        </a:rPr>
                        <a:t>I</a:t>
                      </a:r>
                      <a:r>
                        <a:rPr lang="es-ES" sz="2000" i="1" dirty="0" smtClean="0">
                          <a:latin typeface="Century Gothic"/>
                          <a:cs typeface="Century Gothic"/>
                        </a:rPr>
                        <a:t>ntensidad:</a:t>
                      </a:r>
                      <a:endParaRPr lang="es-ES" sz="2000" i="1" dirty="0">
                        <a:latin typeface="Century Gothic"/>
                        <a:cs typeface="Century Gothic"/>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s-ES" sz="1800" dirty="0" smtClean="0">
                          <a:latin typeface="Arial"/>
                          <a:cs typeface="Arial"/>
                        </a:rPr>
                        <a:t>Moderada</a:t>
                      </a:r>
                      <a:r>
                        <a:rPr lang="es-ES" sz="1800" baseline="0" dirty="0" smtClean="0">
                          <a:latin typeface="Arial"/>
                          <a:cs typeface="Arial"/>
                        </a:rPr>
                        <a:t> (</a:t>
                      </a:r>
                      <a:r>
                        <a:rPr lang="es-ES" sz="1800" baseline="0" dirty="0" err="1" smtClean="0">
                          <a:latin typeface="Arial"/>
                          <a:cs typeface="Arial"/>
                        </a:rPr>
                        <a:t>apróx</a:t>
                      </a:r>
                      <a:r>
                        <a:rPr lang="es-ES" sz="1800" baseline="0" dirty="0" smtClean="0">
                          <a:latin typeface="Arial"/>
                          <a:cs typeface="Arial"/>
                        </a:rPr>
                        <a:t>. FC: 135)</a:t>
                      </a:r>
                      <a:endParaRPr lang="es-ES" sz="1800" dirty="0">
                        <a:latin typeface="Arial"/>
                        <a:cs typeface="Arial"/>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pPr marL="342900" indent="-342900">
                        <a:buFont typeface="Arial"/>
                        <a:buChar char="•"/>
                      </a:pPr>
                      <a:r>
                        <a:rPr lang="es-ES" sz="2000" b="1" i="1" dirty="0" smtClean="0">
                          <a:latin typeface="Century Gothic"/>
                          <a:cs typeface="Century Gothic"/>
                        </a:rPr>
                        <a:t>T</a:t>
                      </a:r>
                      <a:r>
                        <a:rPr lang="es-ES" sz="2000" i="1" dirty="0" smtClean="0">
                          <a:latin typeface="Century Gothic"/>
                          <a:cs typeface="Century Gothic"/>
                        </a:rPr>
                        <a:t>ipo de ejercicio:</a:t>
                      </a:r>
                      <a:endParaRPr lang="es-ES" sz="2000" i="1" dirty="0">
                        <a:latin typeface="Century Gothic"/>
                        <a:cs typeface="Century Gothic"/>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s-ES" sz="1800" dirty="0" smtClean="0">
                          <a:latin typeface="Arial"/>
                          <a:cs typeface="Arial"/>
                        </a:rPr>
                        <a:t>Caminar, nadar, bailar</a:t>
                      </a:r>
                      <a:endParaRPr lang="es-ES" sz="1800" dirty="0">
                        <a:latin typeface="Arial"/>
                        <a:cs typeface="Arial"/>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pPr marL="342900" indent="-342900">
                        <a:buFont typeface="Arial"/>
                        <a:buChar char="•"/>
                      </a:pPr>
                      <a:r>
                        <a:rPr lang="es-ES" sz="2000" b="1" i="1" dirty="0" smtClean="0">
                          <a:latin typeface="Century Gothic"/>
                          <a:cs typeface="Century Gothic"/>
                        </a:rPr>
                        <a:t>T</a:t>
                      </a:r>
                      <a:r>
                        <a:rPr lang="es-ES" sz="2000" i="1" dirty="0" smtClean="0">
                          <a:latin typeface="Century Gothic"/>
                          <a:cs typeface="Century Gothic"/>
                        </a:rPr>
                        <a:t>iempo:</a:t>
                      </a:r>
                      <a:endParaRPr lang="es-ES" sz="2000" i="1" dirty="0">
                        <a:latin typeface="Century Gothic"/>
                        <a:cs typeface="Century Gothic"/>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s-ES" sz="1800" dirty="0" smtClean="0">
                          <a:latin typeface="Arial"/>
                          <a:cs typeface="Arial"/>
                        </a:rPr>
                        <a:t>Sesiones de 30 minutos</a:t>
                      </a:r>
                      <a:endParaRPr lang="es-ES" sz="1800" dirty="0">
                        <a:latin typeface="Arial"/>
                        <a:cs typeface="Arial"/>
                      </a:endParaRPr>
                    </a:p>
                  </a:txBody>
                  <a:tcPr>
                    <a:lnL>
                      <a:noFill/>
                    </a:lnL>
                    <a:lnR>
                      <a:noFill/>
                    </a:lnR>
                    <a:lnT>
                      <a:noFill/>
                    </a:lnT>
                    <a:lnB>
                      <a:noFill/>
                    </a:lnB>
                    <a:lnTlToBr w="12700" cmpd="sng">
                      <a:noFill/>
                      <a:prstDash val="solid"/>
                    </a:lnTlToBr>
                    <a:lnBlToTr w="12700" cmpd="sng">
                      <a:noFill/>
                      <a:prstDash val="solid"/>
                    </a:lnBlToTr>
                    <a:noFill/>
                  </a:tcPr>
                </a:tc>
              </a:tr>
              <a:tr h="370840">
                <a:tc>
                  <a:txBody>
                    <a:bodyPr/>
                    <a:lstStyle/>
                    <a:p>
                      <a:pPr marL="342900" indent="-342900">
                        <a:buFont typeface="Arial"/>
                        <a:buChar char="•"/>
                      </a:pPr>
                      <a:r>
                        <a:rPr lang="es-ES" sz="2000" i="1" dirty="0" smtClean="0">
                          <a:latin typeface="Century Gothic"/>
                          <a:cs typeface="Century Gothic"/>
                        </a:rPr>
                        <a:t>Precauciones:</a:t>
                      </a:r>
                      <a:endParaRPr lang="es-ES" sz="2000" i="1" dirty="0">
                        <a:latin typeface="Century Gothic"/>
                        <a:cs typeface="Century Gothic"/>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s-ES" sz="1800" dirty="0" smtClean="0">
                          <a:latin typeface="Arial"/>
                          <a:cs typeface="Arial"/>
                        </a:rPr>
                        <a:t>Evitar</a:t>
                      </a:r>
                      <a:r>
                        <a:rPr lang="es-ES" sz="1800" baseline="0" dirty="0" smtClean="0">
                          <a:latin typeface="Arial"/>
                          <a:cs typeface="Arial"/>
                        </a:rPr>
                        <a:t> deshidratación</a:t>
                      </a:r>
                      <a:endParaRPr lang="es-ES" sz="1800" dirty="0">
                        <a:latin typeface="Arial"/>
                        <a:cs typeface="Arial"/>
                      </a:endParaRPr>
                    </a:p>
                  </a:txBody>
                  <a:tcPr>
                    <a:lnL>
                      <a:noFill/>
                    </a:lnL>
                    <a:lnR>
                      <a:noFill/>
                    </a:lnR>
                    <a:lnT>
                      <a:noFill/>
                    </a:lnT>
                    <a:lnB>
                      <a:noFill/>
                    </a:lnB>
                    <a:lnTlToBr w="12700" cmpd="sng">
                      <a:noFill/>
                      <a:prstDash val="solid"/>
                    </a:lnTlToBr>
                    <a:lnBlToTr w="12700" cmpd="sng">
                      <a:noFill/>
                      <a:prstDash val="solid"/>
                    </a:lnBlToTr>
                    <a:noFill/>
                  </a:tcPr>
                </a:tc>
              </a:tr>
              <a:tr h="234032">
                <a:tc>
                  <a:txBody>
                    <a:bodyPr/>
                    <a:lstStyle/>
                    <a:p>
                      <a:pPr marL="342900" indent="-342900">
                        <a:buFont typeface="Arial"/>
                        <a:buChar char="•"/>
                      </a:pPr>
                      <a:r>
                        <a:rPr lang="es-ES" sz="2000" i="1" dirty="0" smtClean="0">
                          <a:latin typeface="Century Gothic"/>
                          <a:cs typeface="Century Gothic"/>
                        </a:rPr>
                        <a:t>Duración:</a:t>
                      </a:r>
                      <a:endParaRPr lang="es-ES" sz="2000" i="1" dirty="0">
                        <a:latin typeface="Century Gothic"/>
                        <a:cs typeface="Century Gothic"/>
                      </a:endParaRPr>
                    </a:p>
                  </a:txBody>
                  <a:tcPr>
                    <a:lnL>
                      <a:noFill/>
                    </a:lnL>
                    <a:lnR>
                      <a:noFill/>
                    </a:lnR>
                    <a:lnT>
                      <a:noFill/>
                    </a:lnT>
                    <a:lnB>
                      <a:noFill/>
                    </a:lnB>
                    <a:lnTlToBr w="12700" cmpd="sng">
                      <a:noFill/>
                      <a:prstDash val="solid"/>
                    </a:lnTlToBr>
                    <a:lnBlToTr w="12700" cmpd="sng">
                      <a:noFill/>
                      <a:prstDash val="solid"/>
                    </a:lnBlToTr>
                    <a:noFill/>
                  </a:tcPr>
                </a:tc>
                <a:tc>
                  <a:txBody>
                    <a:bodyPr/>
                    <a:lstStyle/>
                    <a:p>
                      <a:r>
                        <a:rPr lang="es-ES" sz="1800" dirty="0" smtClean="0">
                          <a:latin typeface="Arial"/>
                          <a:cs typeface="Arial"/>
                        </a:rPr>
                        <a:t>Toda la vida</a:t>
                      </a:r>
                      <a:endParaRPr lang="es-ES" sz="1800" dirty="0">
                        <a:latin typeface="Arial"/>
                        <a:cs typeface="Arial"/>
                      </a:endParaRPr>
                    </a:p>
                  </a:txBody>
                  <a:tcP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7" name="CuadroTexto 6"/>
          <p:cNvSpPr txBox="1"/>
          <p:nvPr/>
        </p:nvSpPr>
        <p:spPr>
          <a:xfrm>
            <a:off x="2051720" y="409208"/>
            <a:ext cx="2179578" cy="369332"/>
          </a:xfrm>
          <a:prstGeom prst="rect">
            <a:avLst/>
          </a:prstGeom>
          <a:noFill/>
        </p:spPr>
        <p:txBody>
          <a:bodyPr wrap="none" rtlCol="0">
            <a:spAutoFit/>
          </a:bodyPr>
          <a:lstStyle/>
          <a:p>
            <a:r>
              <a:rPr lang="es-ES" spc="300" dirty="0" smtClean="0">
                <a:latin typeface="Century Gothic"/>
                <a:cs typeface="Century Gothic"/>
              </a:rPr>
              <a:t>Medicamento</a:t>
            </a:r>
            <a:endParaRPr lang="es-ES" spc="300" dirty="0">
              <a:latin typeface="Century Gothic"/>
              <a:cs typeface="Century Gothic"/>
            </a:endParaRPr>
          </a:p>
        </p:txBody>
      </p:sp>
      <p:sp>
        <p:nvSpPr>
          <p:cNvPr id="14" name="CuadroTexto 13"/>
          <p:cNvSpPr txBox="1"/>
          <p:nvPr/>
        </p:nvSpPr>
        <p:spPr>
          <a:xfrm>
            <a:off x="539552" y="3343527"/>
            <a:ext cx="3519137" cy="523220"/>
          </a:xfrm>
          <a:prstGeom prst="rect">
            <a:avLst/>
          </a:prstGeom>
          <a:noFill/>
        </p:spPr>
        <p:txBody>
          <a:bodyPr wrap="none" rtlCol="0">
            <a:spAutoFit/>
          </a:bodyPr>
          <a:lstStyle/>
          <a:p>
            <a:r>
              <a:rPr lang="es-ES" sz="2800" b="1" spc="300" dirty="0" smtClean="0">
                <a:solidFill>
                  <a:srgbClr val="44A138"/>
                </a:solidFill>
                <a:latin typeface="Century Gothic"/>
                <a:cs typeface="Century Gothic"/>
              </a:rPr>
              <a:t>Actividad Física</a:t>
            </a:r>
            <a:endParaRPr lang="es-ES" sz="2800" b="1" spc="300" dirty="0">
              <a:solidFill>
                <a:srgbClr val="44A138"/>
              </a:solidFill>
              <a:latin typeface="Century Gothic"/>
              <a:cs typeface="Century Gothic"/>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908720"/>
            <a:ext cx="7920880" cy="5262979"/>
          </a:xfrm>
          <a:prstGeom prst="rect">
            <a:avLst/>
          </a:prstGeom>
        </p:spPr>
        <p:txBody>
          <a:bodyPr wrap="square">
            <a:spAutoFit/>
          </a:bodyPr>
          <a:lstStyle/>
          <a:p>
            <a:pPr>
              <a:defRPr/>
            </a:pPr>
            <a:r>
              <a:rPr lang="es-ES" sz="2400" dirty="0" smtClean="0">
                <a:latin typeface="Arial"/>
                <a:cs typeface="Arial"/>
              </a:rPr>
              <a:t>Esta presentación contiene imágenes de los siguientes usuarios de </a:t>
            </a:r>
            <a:r>
              <a:rPr lang="es-ES" sz="2400" dirty="0" err="1" smtClean="0">
                <a:latin typeface="Arial"/>
                <a:cs typeface="Arial"/>
              </a:rPr>
              <a:t>Flickr</a:t>
            </a:r>
            <a:r>
              <a:rPr lang="es-ES" sz="2400" dirty="0" smtClean="0">
                <a:latin typeface="Arial"/>
                <a:cs typeface="Arial"/>
              </a:rPr>
              <a:t>®, usadas bajo licencia de </a:t>
            </a:r>
            <a:r>
              <a:rPr lang="es-ES" sz="2400" dirty="0" err="1" smtClean="0">
                <a:latin typeface="Arial"/>
                <a:cs typeface="Arial"/>
              </a:rPr>
              <a:t>Creative</a:t>
            </a:r>
            <a:r>
              <a:rPr lang="es-ES" sz="2400" dirty="0" smtClean="0">
                <a:latin typeface="Arial"/>
                <a:cs typeface="Arial"/>
              </a:rPr>
              <a:t> </a:t>
            </a:r>
            <a:r>
              <a:rPr lang="es-ES" sz="2400" dirty="0" err="1" smtClean="0">
                <a:latin typeface="Arial"/>
                <a:cs typeface="Arial"/>
              </a:rPr>
              <a:t>Commons</a:t>
            </a:r>
            <a:r>
              <a:rPr lang="es-ES" sz="2400" dirty="0" smtClean="0">
                <a:latin typeface="Arial"/>
                <a:cs typeface="Arial"/>
              </a:rPr>
              <a:t>:</a:t>
            </a:r>
            <a:endParaRPr lang="es-ES" sz="2400" dirty="0" smtClean="0">
              <a:latin typeface="Arial"/>
              <a:cs typeface="Arial"/>
            </a:endParaRPr>
          </a:p>
          <a:p>
            <a:pPr>
              <a:defRPr/>
            </a:pPr>
            <a:endParaRPr lang="es-ES" sz="2400" dirty="0" smtClean="0">
              <a:latin typeface="Arial"/>
              <a:cs typeface="Arial"/>
            </a:endParaRPr>
          </a:p>
          <a:p>
            <a:pPr marL="285750" indent="-285750">
              <a:buFont typeface="Arial"/>
              <a:buChar char="•"/>
              <a:defRPr/>
            </a:pPr>
            <a:r>
              <a:rPr lang="es-ES" sz="2400" dirty="0" smtClean="0">
                <a:latin typeface="Arial"/>
                <a:cs typeface="Arial"/>
              </a:rPr>
              <a:t>Claudio </a:t>
            </a:r>
            <a:r>
              <a:rPr lang="es-ES" sz="2400" dirty="0">
                <a:latin typeface="Arial"/>
                <a:cs typeface="Arial"/>
              </a:rPr>
              <a:t>Olivares Medina</a:t>
            </a:r>
            <a:endParaRPr lang="es-ES" sz="2400" dirty="0">
              <a:latin typeface="Arial"/>
              <a:cs typeface="Arial"/>
            </a:endParaRPr>
          </a:p>
          <a:p>
            <a:pPr marL="285750" indent="-285750">
              <a:buFont typeface="Arial"/>
              <a:buChar char="•"/>
              <a:defRPr/>
            </a:pPr>
            <a:r>
              <a:rPr lang="es-ES" sz="2400" dirty="0" smtClean="0">
                <a:latin typeface="Arial"/>
                <a:cs typeface="Arial"/>
              </a:rPr>
              <a:t>Javier </a:t>
            </a:r>
            <a:r>
              <a:rPr lang="es-ES" sz="2400" dirty="0">
                <a:latin typeface="Arial"/>
                <a:cs typeface="Arial"/>
              </a:rPr>
              <a:t>Prieto (</a:t>
            </a:r>
            <a:r>
              <a:rPr lang="es-ES" sz="2400" dirty="0" err="1">
                <a:latin typeface="Arial"/>
                <a:cs typeface="Arial"/>
              </a:rPr>
              <a:t>ganso.org</a:t>
            </a:r>
            <a:r>
              <a:rPr lang="es-ES" sz="2400" dirty="0" smtClean="0">
                <a:latin typeface="Arial"/>
                <a:cs typeface="Arial"/>
              </a:rPr>
              <a:t>)</a:t>
            </a:r>
            <a:endParaRPr lang="es-ES" sz="2400" dirty="0" smtClean="0">
              <a:latin typeface="Arial"/>
              <a:cs typeface="Arial"/>
            </a:endParaRPr>
          </a:p>
          <a:p>
            <a:pPr marL="285750" indent="-285750">
              <a:buFont typeface="Arial"/>
              <a:buChar char="•"/>
              <a:defRPr/>
            </a:pPr>
            <a:r>
              <a:rPr lang="es-CO" sz="2400" dirty="0">
                <a:latin typeface="Arial"/>
                <a:cs typeface="Arial"/>
              </a:rPr>
              <a:t>Living Fitness UK</a:t>
            </a:r>
            <a:endParaRPr lang="es-CO" sz="2400" dirty="0">
              <a:latin typeface="Arial"/>
              <a:cs typeface="Arial"/>
            </a:endParaRPr>
          </a:p>
          <a:p>
            <a:pPr marL="285750" indent="-285750">
              <a:buFont typeface="Arial"/>
              <a:buChar char="•"/>
              <a:defRPr/>
            </a:pPr>
            <a:r>
              <a:rPr lang="es-CO" sz="2400" dirty="0" smtClean="0">
                <a:latin typeface="Arial"/>
                <a:cs typeface="Arial"/>
              </a:rPr>
              <a:t>Pasukaru76</a:t>
            </a:r>
            <a:endParaRPr lang="es-CO" sz="2400" dirty="0">
              <a:latin typeface="Arial"/>
              <a:cs typeface="Arial"/>
            </a:endParaRPr>
          </a:p>
          <a:p>
            <a:pPr marL="285750" indent="-285750">
              <a:buFont typeface="Arial"/>
              <a:buChar char="•"/>
              <a:defRPr/>
            </a:pPr>
            <a:r>
              <a:rPr lang="es-CO" sz="2400" dirty="0">
                <a:latin typeface="Arial"/>
                <a:cs typeface="Arial"/>
              </a:rPr>
              <a:t>Ryan </a:t>
            </a:r>
            <a:r>
              <a:rPr lang="es-CO" sz="2400" dirty="0" smtClean="0">
                <a:latin typeface="Arial"/>
                <a:cs typeface="Arial"/>
              </a:rPr>
              <a:t>McMackin</a:t>
            </a:r>
            <a:endParaRPr lang="es-CO" sz="2400" dirty="0" smtClean="0">
              <a:latin typeface="Arial"/>
              <a:cs typeface="Arial"/>
            </a:endParaRPr>
          </a:p>
          <a:p>
            <a:pPr marL="285750" indent="-285750">
              <a:buFont typeface="Arial"/>
              <a:buChar char="•"/>
              <a:defRPr/>
            </a:pPr>
            <a:r>
              <a:rPr lang="es-CO" sz="2400" dirty="0">
                <a:latin typeface="Arial"/>
                <a:cs typeface="Arial"/>
              </a:rPr>
              <a:t>JBLM </a:t>
            </a:r>
            <a:r>
              <a:rPr lang="es-CO" sz="2400" dirty="0" smtClean="0">
                <a:latin typeface="Arial"/>
                <a:cs typeface="Arial"/>
              </a:rPr>
              <a:t>MWR</a:t>
            </a:r>
            <a:endParaRPr lang="es-CO" sz="2400" dirty="0" smtClean="0">
              <a:latin typeface="Arial"/>
              <a:cs typeface="Arial"/>
            </a:endParaRPr>
          </a:p>
          <a:p>
            <a:pPr marL="285750" indent="-285750" defTabSz="966470">
              <a:buFont typeface="Arial"/>
              <a:buChar char="•"/>
              <a:defRPr/>
            </a:pPr>
            <a:r>
              <a:rPr lang="es-ES" sz="2400" dirty="0" err="1" smtClean="0">
                <a:latin typeface="Arial"/>
                <a:cs typeface="Arial"/>
              </a:rPr>
              <a:t>Tot</a:t>
            </a:r>
            <a:r>
              <a:rPr lang="es-ES" sz="2400" dirty="0" smtClean="0">
                <a:latin typeface="Arial"/>
                <a:cs typeface="Arial"/>
              </a:rPr>
              <a:t> </a:t>
            </a:r>
            <a:r>
              <a:rPr lang="es-ES" sz="2400" dirty="0">
                <a:latin typeface="Arial"/>
                <a:cs typeface="Arial"/>
              </a:rPr>
              <a:t>en </a:t>
            </a:r>
            <a:r>
              <a:rPr lang="es-ES" sz="2400" dirty="0" smtClean="0">
                <a:latin typeface="Arial"/>
                <a:cs typeface="Arial"/>
              </a:rPr>
              <a:t>U</a:t>
            </a:r>
            <a:endParaRPr lang="es-ES" sz="2400" dirty="0" smtClean="0">
              <a:latin typeface="Arial"/>
              <a:cs typeface="Arial"/>
            </a:endParaRPr>
          </a:p>
          <a:p>
            <a:pPr marL="285750" indent="-285750" defTabSz="966470">
              <a:buFont typeface="Arial"/>
              <a:buChar char="•"/>
              <a:defRPr/>
            </a:pPr>
            <a:r>
              <a:rPr lang="es-ES" sz="2400" dirty="0" smtClean="0">
                <a:latin typeface="Arial"/>
                <a:cs typeface="Arial"/>
              </a:rPr>
              <a:t>Cancillería Ecuador</a:t>
            </a:r>
            <a:endParaRPr lang="es-ES" sz="2400" dirty="0" smtClean="0">
              <a:latin typeface="Arial"/>
              <a:cs typeface="Arial"/>
            </a:endParaRPr>
          </a:p>
          <a:p>
            <a:pPr marL="285750" indent="-285750" defTabSz="966470">
              <a:buFont typeface="Arial"/>
              <a:buChar char="•"/>
              <a:defRPr/>
            </a:pPr>
            <a:r>
              <a:rPr lang="es-ES" sz="2400" dirty="0" err="1" smtClean="0">
                <a:latin typeface="Arial"/>
                <a:cs typeface="Arial"/>
              </a:rPr>
              <a:t>FJTUrban</a:t>
            </a:r>
            <a:endParaRPr lang="es-ES" sz="2400" dirty="0" smtClean="0">
              <a:latin typeface="Arial"/>
              <a:cs typeface="Arial"/>
            </a:endParaRPr>
          </a:p>
          <a:p>
            <a:pPr marL="285750" indent="-285750" defTabSz="966470">
              <a:buFont typeface="Arial"/>
              <a:buChar char="•"/>
              <a:defRPr/>
            </a:pPr>
            <a:r>
              <a:rPr lang="es-ES" sz="2400" dirty="0" smtClean="0">
                <a:latin typeface="Arial"/>
                <a:cs typeface="Arial"/>
              </a:rPr>
              <a:t>Lucho Molina</a:t>
            </a:r>
            <a:endParaRPr lang="es-ES" sz="2400" dirty="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02895"/>
            <a:ext cx="9144000" cy="1368152"/>
          </a:xfrm>
          <a:prstGeom prst="rect">
            <a:avLst/>
          </a:prstGeom>
          <a:solidFill>
            <a:srgbClr val="35A2FA"/>
          </a:solidFill>
          <a:ln>
            <a:solidFill>
              <a:srgbClr val="35A2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CuadroTexto 3"/>
          <p:cNvSpPr txBox="1"/>
          <p:nvPr/>
        </p:nvSpPr>
        <p:spPr>
          <a:xfrm>
            <a:off x="566961" y="446911"/>
            <a:ext cx="8010079" cy="1015663"/>
          </a:xfrm>
          <a:prstGeom prst="rect">
            <a:avLst/>
          </a:prstGeom>
          <a:noFill/>
        </p:spPr>
        <p:txBody>
          <a:bodyPr wrap="none" rtlCol="0">
            <a:spAutoFit/>
          </a:bodyPr>
          <a:lstStyle/>
          <a:p>
            <a:r>
              <a:rPr lang="es-ES" sz="6000" i="1" dirty="0" smtClean="0">
                <a:solidFill>
                  <a:schemeClr val="bg1"/>
                </a:solidFill>
                <a:latin typeface="Century Gothic"/>
                <a:cs typeface="Century Gothic"/>
              </a:rPr>
              <a:t>SEAMOS EL EJEMPLO</a:t>
            </a:r>
            <a:endParaRPr lang="es-ES" sz="6600" i="1" dirty="0">
              <a:solidFill>
                <a:schemeClr val="bg1"/>
              </a:solidFill>
              <a:latin typeface="Century Gothic"/>
              <a:cs typeface="Century Gothic"/>
            </a:endParaRPr>
          </a:p>
        </p:txBody>
      </p:sp>
      <p:sp>
        <p:nvSpPr>
          <p:cNvPr id="5" name="Rectángulo 4"/>
          <p:cNvSpPr/>
          <p:nvPr/>
        </p:nvSpPr>
        <p:spPr>
          <a:xfrm>
            <a:off x="84667" y="2005169"/>
            <a:ext cx="8974667" cy="1077218"/>
          </a:xfrm>
          <a:prstGeom prst="rect">
            <a:avLst/>
          </a:prstGeom>
        </p:spPr>
        <p:txBody>
          <a:bodyPr wrap="square">
            <a:spAutoFit/>
          </a:bodyPr>
          <a:lstStyle/>
          <a:p>
            <a:pPr algn="ctr"/>
            <a:r>
              <a:rPr lang="es-ES" sz="3200" dirty="0" smtClean="0">
                <a:latin typeface="Arial"/>
                <a:cs typeface="Arial"/>
              </a:rPr>
              <a:t>Cuál es el principal </a:t>
            </a:r>
            <a:r>
              <a:rPr lang="es-ES" sz="3200" dirty="0">
                <a:latin typeface="Arial"/>
                <a:cs typeface="Arial"/>
              </a:rPr>
              <a:t>predictor de </a:t>
            </a:r>
            <a:r>
              <a:rPr lang="es-ES" sz="3200" dirty="0" smtClean="0">
                <a:latin typeface="Arial"/>
                <a:cs typeface="Arial"/>
              </a:rPr>
              <a:t>consejería </a:t>
            </a:r>
            <a:r>
              <a:rPr lang="es-ES" sz="3200" dirty="0">
                <a:latin typeface="Arial"/>
                <a:cs typeface="Arial"/>
              </a:rPr>
              <a:t>preventiva en </a:t>
            </a:r>
            <a:r>
              <a:rPr lang="es-ES" sz="3200" dirty="0" smtClean="0">
                <a:latin typeface="Arial"/>
                <a:cs typeface="Arial"/>
              </a:rPr>
              <a:t>AF dada </a:t>
            </a:r>
            <a:r>
              <a:rPr lang="es-ES" sz="3200" dirty="0">
                <a:latin typeface="Arial"/>
                <a:cs typeface="Arial"/>
              </a:rPr>
              <a:t>por Médicos?? </a:t>
            </a:r>
          </a:p>
        </p:txBody>
      </p:sp>
      <p:sp>
        <p:nvSpPr>
          <p:cNvPr id="9" name="CuadroTexto 8"/>
          <p:cNvSpPr txBox="1"/>
          <p:nvPr/>
        </p:nvSpPr>
        <p:spPr>
          <a:xfrm>
            <a:off x="84667" y="3436894"/>
            <a:ext cx="9007084" cy="723275"/>
          </a:xfrm>
          <a:prstGeom prst="rect">
            <a:avLst/>
          </a:prstGeom>
          <a:noFill/>
        </p:spPr>
        <p:txBody>
          <a:bodyPr wrap="none" rtlCol="0">
            <a:spAutoFit/>
          </a:bodyPr>
          <a:lstStyle/>
          <a:p>
            <a:r>
              <a:rPr lang="es-ES" sz="4100" b="1" i="1" dirty="0" smtClean="0">
                <a:solidFill>
                  <a:srgbClr val="44A138"/>
                </a:solidFill>
                <a:latin typeface="Century Gothic"/>
                <a:cs typeface="Century Gothic"/>
              </a:rPr>
              <a:t> sus </a:t>
            </a:r>
            <a:r>
              <a:rPr lang="es-ES" sz="4100" b="1" i="1" dirty="0">
                <a:solidFill>
                  <a:srgbClr val="44A138"/>
                </a:solidFill>
                <a:latin typeface="Century Gothic"/>
                <a:cs typeface="Century Gothic"/>
              </a:rPr>
              <a:t>HÁBITOS EN ACTIVIDAD </a:t>
            </a:r>
            <a:r>
              <a:rPr lang="es-ES" sz="4100" b="1" i="1" dirty="0" smtClean="0">
                <a:solidFill>
                  <a:srgbClr val="44A138"/>
                </a:solidFill>
                <a:latin typeface="Century Gothic"/>
                <a:cs typeface="Century Gothic"/>
              </a:rPr>
              <a:t>FÍSICA</a:t>
            </a:r>
            <a:endParaRPr lang="es-ES" sz="4100" b="1" i="1" dirty="0">
              <a:solidFill>
                <a:srgbClr val="44A138"/>
              </a:solidFill>
              <a:latin typeface="Century Gothic"/>
              <a:cs typeface="Century Gothic"/>
            </a:endParaRPr>
          </a:p>
        </p:txBody>
      </p:sp>
      <p:pic>
        <p:nvPicPr>
          <p:cNvPr id="10" name="Picture 2"/>
          <p:cNvPicPr>
            <a:picLocks noChangeAspect="1" noChangeArrowheads="1"/>
          </p:cNvPicPr>
          <p:nvPr/>
        </p:nvPicPr>
        <p:blipFill>
          <a:blip r:embed="rId1" cstate="email"/>
          <a:srcRect/>
          <a:stretch>
            <a:fillRect/>
          </a:stretch>
        </p:blipFill>
        <p:spPr bwMode="auto">
          <a:xfrm>
            <a:off x="149593" y="4515634"/>
            <a:ext cx="8887228" cy="1939013"/>
          </a:xfrm>
          <a:prstGeom prst="rect">
            <a:avLst/>
          </a:prstGeom>
          <a:noFill/>
          <a:ln w="9525">
            <a:solidFill>
              <a:srgbClr val="00206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srcRect/>
          <a:stretch>
            <a:fillRect/>
          </a:stretch>
        </p:blipFill>
        <p:spPr bwMode="auto">
          <a:xfrm>
            <a:off x="144022" y="0"/>
            <a:ext cx="8892492" cy="2565400"/>
          </a:xfrm>
          <a:prstGeom prst="rect">
            <a:avLst/>
          </a:prstGeom>
          <a:noFill/>
          <a:ln w="9525">
            <a:noFill/>
            <a:miter lim="800000"/>
            <a:headEnd/>
            <a:tailEnd/>
          </a:ln>
        </p:spPr>
      </p:pic>
      <p:pic>
        <p:nvPicPr>
          <p:cNvPr id="4" name="Picture 5"/>
          <p:cNvPicPr>
            <a:picLocks noChangeAspect="1" noChangeArrowheads="1"/>
          </p:cNvPicPr>
          <p:nvPr/>
        </p:nvPicPr>
        <p:blipFill>
          <a:blip r:embed="rId2"/>
          <a:srcRect/>
          <a:stretch>
            <a:fillRect/>
          </a:stretch>
        </p:blipFill>
        <p:spPr bwMode="auto">
          <a:xfrm>
            <a:off x="144021" y="2677821"/>
            <a:ext cx="8964488" cy="2046580"/>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144022" y="4824412"/>
            <a:ext cx="8892492" cy="2033587"/>
          </a:xfrm>
          <a:prstGeom prst="rect">
            <a:avLst/>
          </a:prstGeom>
          <a:noFill/>
          <a:ln w="9525">
            <a:noFill/>
            <a:miter lim="800000"/>
            <a:headEnd/>
            <a:tailEnd/>
          </a:ln>
        </p:spPr>
      </p:pic>
      <p:cxnSp>
        <p:nvCxnSpPr>
          <p:cNvPr id="7" name="Conector recto 6"/>
          <p:cNvCxnSpPr/>
          <p:nvPr/>
        </p:nvCxnSpPr>
        <p:spPr>
          <a:xfrm>
            <a:off x="0" y="2694754"/>
            <a:ext cx="9144000" cy="0"/>
          </a:xfrm>
          <a:prstGeom prst="line">
            <a:avLst/>
          </a:prstGeom>
          <a:ln w="76200" cmpd="sng">
            <a:solidFill>
              <a:srgbClr val="1A2B7A"/>
            </a:solidFil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0" y="4807479"/>
            <a:ext cx="9144000" cy="0"/>
          </a:xfrm>
          <a:prstGeom prst="line">
            <a:avLst/>
          </a:prstGeom>
          <a:ln w="76200" cmpd="sng">
            <a:solidFill>
              <a:srgbClr val="1A2B7A"/>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48064" y="1"/>
            <a:ext cx="3995936" cy="6858000"/>
          </a:xfrm>
          <a:prstGeom prst="rect">
            <a:avLst/>
          </a:prstGeom>
          <a:gradFill flip="none" rotWithShape="1">
            <a:gsLst>
              <a:gs pos="55000">
                <a:srgbClr val="1A2B7A"/>
              </a:gs>
              <a:gs pos="100000">
                <a:srgbClr val="0E184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Picture 2"/>
          <p:cNvPicPr>
            <a:picLocks noChangeAspect="1" noChangeArrowheads="1"/>
          </p:cNvPicPr>
          <p:nvPr/>
        </p:nvPicPr>
        <p:blipFill>
          <a:blip r:embed="rId1" cstate="print"/>
          <a:srcRect/>
          <a:stretch>
            <a:fillRect/>
          </a:stretch>
        </p:blipFill>
        <p:spPr bwMode="auto">
          <a:xfrm>
            <a:off x="5332235" y="1137550"/>
            <a:ext cx="3640054" cy="4582901"/>
          </a:xfrm>
          <a:prstGeom prst="rect">
            <a:avLst/>
          </a:prstGeom>
          <a:noFill/>
          <a:ln w="9525">
            <a:noFill/>
            <a:miter lim="800000"/>
            <a:headEnd/>
            <a:tailEnd/>
          </a:ln>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 y="794123"/>
            <a:ext cx="5076860" cy="1800200"/>
          </a:xfrm>
          <a:prstGeom prst="rect">
            <a:avLst/>
          </a:prstGeom>
          <a:noFill/>
          <a:ln>
            <a:noFill/>
          </a:ln>
          <a:effec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26" y="3098383"/>
            <a:ext cx="4846296" cy="1440160"/>
          </a:xfrm>
          <a:prstGeom prst="rect">
            <a:avLst/>
          </a:prstGeom>
          <a:noFill/>
          <a:ln>
            <a:noFill/>
          </a:ln>
          <a:effec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6" y="5037470"/>
            <a:ext cx="4464496" cy="818422"/>
          </a:xfrm>
          <a:prstGeom prst="rect">
            <a:avLst/>
          </a:prstGeom>
          <a:noFill/>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000" y="1553882"/>
            <a:ext cx="9741647" cy="2614706"/>
          </a:xfrm>
          <a:prstGeom prst="rect">
            <a:avLst/>
          </a:prstGeom>
          <a:solidFill>
            <a:srgbClr val="44A1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179294" y="1718235"/>
            <a:ext cx="8835359" cy="2215991"/>
          </a:xfrm>
          <a:prstGeom prst="rect">
            <a:avLst/>
          </a:prstGeom>
          <a:noFill/>
        </p:spPr>
        <p:txBody>
          <a:bodyPr wrap="none" rtlCol="0">
            <a:spAutoFit/>
          </a:bodyPr>
          <a:lstStyle/>
          <a:p>
            <a:r>
              <a:rPr lang="es-ES" sz="13800" dirty="0" smtClean="0">
                <a:solidFill>
                  <a:schemeClr val="bg1"/>
                </a:solidFill>
                <a:latin typeface="Century Gothic"/>
                <a:cs typeface="Century Gothic"/>
              </a:rPr>
              <a:t>Beneficios</a:t>
            </a:r>
            <a:endParaRPr lang="es-ES" sz="13800"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Screen Shot 2014-01-23 at 6.36.50 P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75722"/>
            <a:ext cx="9144000" cy="462281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16632"/>
            <a:ext cx="9144000" cy="1368152"/>
          </a:xfrm>
          <a:prstGeom prst="rect">
            <a:avLst/>
          </a:prstGeom>
          <a:solidFill>
            <a:srgbClr val="1A2B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87861" y="260648"/>
            <a:ext cx="8939316" cy="1015663"/>
          </a:xfrm>
          <a:prstGeom prst="rect">
            <a:avLst/>
          </a:prstGeom>
          <a:noFill/>
        </p:spPr>
        <p:txBody>
          <a:bodyPr wrap="none" rtlCol="0">
            <a:spAutoFit/>
          </a:bodyPr>
          <a:lstStyle/>
          <a:p>
            <a:r>
              <a:rPr lang="es-ES" sz="6000" dirty="0">
                <a:solidFill>
                  <a:schemeClr val="bg1"/>
                </a:solidFill>
                <a:latin typeface="Century Gothic"/>
                <a:cs typeface="Century Gothic"/>
              </a:rPr>
              <a:t>u</a:t>
            </a:r>
            <a:r>
              <a:rPr lang="es-ES" sz="6000" dirty="0" smtClean="0">
                <a:solidFill>
                  <a:schemeClr val="bg1"/>
                </a:solidFill>
                <a:latin typeface="Century Gothic"/>
                <a:cs typeface="Century Gothic"/>
              </a:rPr>
              <a:t>n llamado a la acción</a:t>
            </a:r>
            <a:endParaRPr lang="es-ES" sz="5400" dirty="0">
              <a:solidFill>
                <a:schemeClr val="bg1"/>
              </a:solidFill>
              <a:latin typeface="Century Gothic"/>
              <a:cs typeface="Century Gothic"/>
            </a:endParaRPr>
          </a:p>
        </p:txBody>
      </p:sp>
      <p:pic>
        <p:nvPicPr>
          <p:cNvPr id="5" name="Picture 2"/>
          <p:cNvPicPr>
            <a:picLocks noChangeAspect="1" noChangeArrowheads="1"/>
          </p:cNvPicPr>
          <p:nvPr/>
        </p:nvPicPr>
        <p:blipFill>
          <a:blip r:embed="rId1" cstate="email"/>
          <a:srcRect/>
          <a:stretch>
            <a:fillRect/>
          </a:stretch>
        </p:blipFill>
        <p:spPr bwMode="auto">
          <a:xfrm>
            <a:off x="845586" y="1623275"/>
            <a:ext cx="7452828" cy="523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431800" y="1600200"/>
          <a:ext cx="8440989" cy="4749800"/>
        </p:xfrm>
        <a:graphic>
          <a:graphicData uri="http://schemas.openxmlformats.org/drawingml/2006/chart">
            <c:chart xmlns:c="http://schemas.openxmlformats.org/drawingml/2006/chart" xmlns:r="http://schemas.openxmlformats.org/officeDocument/2006/relationships" r:id="rId1"/>
          </a:graphicData>
        </a:graphic>
      </p:graphicFrame>
      <p:sp>
        <p:nvSpPr>
          <p:cNvPr id="4" name="Rectángulo 3"/>
          <p:cNvSpPr/>
          <p:nvPr/>
        </p:nvSpPr>
        <p:spPr>
          <a:xfrm>
            <a:off x="893119" y="390373"/>
            <a:ext cx="7357763" cy="523220"/>
          </a:xfrm>
          <a:prstGeom prst="rect">
            <a:avLst/>
          </a:prstGeom>
        </p:spPr>
        <p:txBody>
          <a:bodyPr wrap="square">
            <a:spAutoFit/>
          </a:bodyPr>
          <a:lstStyle/>
          <a:p>
            <a:r>
              <a:rPr lang="es-ES" sz="2800" b="1" spc="300" dirty="0" err="1" smtClean="0">
                <a:solidFill>
                  <a:srgbClr val="44A138"/>
                </a:solidFill>
                <a:latin typeface="Century Gothic"/>
                <a:cs typeface="Century Gothic"/>
              </a:rPr>
              <a:t>Effect</a:t>
            </a:r>
            <a:r>
              <a:rPr lang="es-ES" sz="2800" b="1" spc="300" dirty="0" smtClean="0">
                <a:solidFill>
                  <a:srgbClr val="44A138"/>
                </a:solidFill>
                <a:latin typeface="Century Gothic"/>
                <a:cs typeface="Century Gothic"/>
              </a:rPr>
              <a:t> of </a:t>
            </a:r>
            <a:r>
              <a:rPr lang="es-ES" sz="2800" b="1" i="1" spc="300" dirty="0" err="1" smtClean="0">
                <a:solidFill>
                  <a:srgbClr val="44A138"/>
                </a:solidFill>
                <a:latin typeface="Century Gothic"/>
                <a:cs typeface="Century Gothic"/>
              </a:rPr>
              <a:t>Fitnes</a:t>
            </a:r>
            <a:r>
              <a:rPr lang="es-ES" sz="2800" b="1" spc="300" dirty="0" err="1" smtClean="0">
                <a:solidFill>
                  <a:srgbClr val="44A138"/>
                </a:solidFill>
                <a:latin typeface="Century Gothic"/>
                <a:cs typeface="Century Gothic"/>
              </a:rPr>
              <a:t>s</a:t>
            </a:r>
            <a:r>
              <a:rPr lang="es-ES" sz="2800" b="1" spc="300" dirty="0" smtClean="0">
                <a:solidFill>
                  <a:srgbClr val="44A138"/>
                </a:solidFill>
                <a:latin typeface="Century Gothic"/>
                <a:cs typeface="Century Gothic"/>
              </a:rPr>
              <a:t> (CRF) </a:t>
            </a:r>
            <a:r>
              <a:rPr lang="es-ES" sz="2800" b="1" spc="300" dirty="0" err="1" smtClean="0">
                <a:solidFill>
                  <a:srgbClr val="44A138"/>
                </a:solidFill>
                <a:latin typeface="Century Gothic"/>
                <a:cs typeface="Century Gothic"/>
              </a:rPr>
              <a:t>on</a:t>
            </a:r>
            <a:r>
              <a:rPr lang="es-ES" sz="2800" b="1" spc="300" dirty="0" smtClean="0">
                <a:solidFill>
                  <a:srgbClr val="44A138"/>
                </a:solidFill>
                <a:latin typeface="Century Gothic"/>
                <a:cs typeface="Century Gothic"/>
              </a:rPr>
              <a:t> </a:t>
            </a:r>
            <a:r>
              <a:rPr lang="es-ES" sz="2800" b="1" spc="300" dirty="0" err="1" smtClean="0">
                <a:solidFill>
                  <a:srgbClr val="44A138"/>
                </a:solidFill>
                <a:latin typeface="Century Gothic"/>
                <a:cs typeface="Century Gothic"/>
              </a:rPr>
              <a:t>Mortality</a:t>
            </a:r>
            <a:endParaRPr lang="es-ES" sz="2800" b="1" spc="300" dirty="0">
              <a:solidFill>
                <a:srgbClr val="44A138"/>
              </a:solidFill>
              <a:latin typeface="Century Gothic"/>
              <a:cs typeface="Century Gothic"/>
            </a:endParaRPr>
          </a:p>
        </p:txBody>
      </p:sp>
      <p:sp>
        <p:nvSpPr>
          <p:cNvPr id="5" name="Rectángulo 4"/>
          <p:cNvSpPr/>
          <p:nvPr/>
        </p:nvSpPr>
        <p:spPr>
          <a:xfrm>
            <a:off x="2087327" y="1018143"/>
            <a:ext cx="4969347" cy="338554"/>
          </a:xfrm>
          <a:prstGeom prst="rect">
            <a:avLst/>
          </a:prstGeom>
        </p:spPr>
        <p:txBody>
          <a:bodyPr wrap="square">
            <a:spAutoFit/>
          </a:bodyPr>
          <a:lstStyle/>
          <a:p>
            <a:pPr algn="ctr"/>
            <a:r>
              <a:rPr lang="es-ES" sz="1600" dirty="0" err="1" smtClean="0">
                <a:latin typeface="Arial"/>
                <a:cs typeface="Arial"/>
              </a:rPr>
              <a:t>Attributable</a:t>
            </a:r>
            <a:r>
              <a:rPr lang="es-ES" sz="1600" dirty="0" smtClean="0">
                <a:latin typeface="Arial"/>
                <a:cs typeface="Arial"/>
              </a:rPr>
              <a:t> </a:t>
            </a:r>
            <a:r>
              <a:rPr lang="es-ES" sz="1600" dirty="0" err="1">
                <a:latin typeface="Arial"/>
                <a:cs typeface="Arial"/>
              </a:rPr>
              <a:t>f</a:t>
            </a:r>
            <a:r>
              <a:rPr lang="es-ES" sz="1600" dirty="0" err="1" smtClean="0">
                <a:latin typeface="Arial"/>
                <a:cs typeface="Arial"/>
              </a:rPr>
              <a:t>ractions</a:t>
            </a:r>
            <a:r>
              <a:rPr lang="es-ES" sz="1600" dirty="0" smtClean="0">
                <a:latin typeface="Arial"/>
                <a:cs typeface="Arial"/>
              </a:rPr>
              <a:t> (%) </a:t>
            </a:r>
            <a:r>
              <a:rPr lang="es-ES" sz="1600" dirty="0" err="1" smtClean="0">
                <a:latin typeface="Arial"/>
                <a:cs typeface="Arial"/>
              </a:rPr>
              <a:t>for</a:t>
            </a:r>
            <a:r>
              <a:rPr lang="es-ES" sz="1600" dirty="0">
                <a:latin typeface="Arial"/>
                <a:cs typeface="Arial"/>
              </a:rPr>
              <a:t> </a:t>
            </a:r>
            <a:r>
              <a:rPr lang="es-ES" sz="1600" dirty="0" err="1">
                <a:latin typeface="Arial"/>
                <a:cs typeface="Arial"/>
              </a:rPr>
              <a:t>a</a:t>
            </a:r>
            <a:r>
              <a:rPr lang="es-ES" sz="1600" dirty="0" err="1" smtClean="0">
                <a:latin typeface="Arial"/>
                <a:cs typeface="Arial"/>
              </a:rPr>
              <a:t>ll</a:t>
            </a:r>
            <a:r>
              <a:rPr lang="es-ES" sz="1600" dirty="0" smtClean="0">
                <a:latin typeface="Arial"/>
                <a:cs typeface="Arial"/>
              </a:rPr>
              <a:t>-cause </a:t>
            </a:r>
            <a:r>
              <a:rPr lang="es-ES" sz="1600" dirty="0" err="1">
                <a:latin typeface="Arial"/>
                <a:cs typeface="Arial"/>
              </a:rPr>
              <a:t>d</a:t>
            </a:r>
            <a:r>
              <a:rPr lang="es-ES" sz="1600" dirty="0" err="1" smtClean="0">
                <a:latin typeface="Arial"/>
                <a:cs typeface="Arial"/>
              </a:rPr>
              <a:t>eaths</a:t>
            </a:r>
            <a:endParaRPr lang="es-ES" sz="1600" dirty="0">
              <a:latin typeface="Arial"/>
              <a:cs typeface="Arial"/>
            </a:endParaRPr>
          </a:p>
        </p:txBody>
      </p:sp>
      <p:sp>
        <p:nvSpPr>
          <p:cNvPr id="6" name="Rectángulo 5"/>
          <p:cNvSpPr/>
          <p:nvPr/>
        </p:nvSpPr>
        <p:spPr>
          <a:xfrm>
            <a:off x="3288618" y="1413712"/>
            <a:ext cx="2566766" cy="307777"/>
          </a:xfrm>
          <a:prstGeom prst="rect">
            <a:avLst/>
          </a:prstGeom>
        </p:spPr>
        <p:txBody>
          <a:bodyPr wrap="none">
            <a:spAutoFit/>
          </a:bodyPr>
          <a:lstStyle/>
          <a:p>
            <a:pPr algn="ctr"/>
            <a:r>
              <a:rPr lang="da-DK" sz="1400" dirty="0" smtClean="0">
                <a:latin typeface="Arial"/>
                <a:cs typeface="Arial"/>
              </a:rPr>
              <a:t>40,842 Men &amp; 12,943 </a:t>
            </a:r>
            <a:r>
              <a:rPr lang="da-DK" sz="1400" dirty="0" err="1" smtClean="0">
                <a:latin typeface="Arial"/>
                <a:cs typeface="Arial"/>
              </a:rPr>
              <a:t>Women</a:t>
            </a:r>
            <a:endParaRPr lang="da-DK" sz="1400" dirty="0">
              <a:latin typeface="Arial"/>
              <a:cs typeface="Arial"/>
            </a:endParaRPr>
          </a:p>
        </p:txBody>
      </p:sp>
      <p:sp>
        <p:nvSpPr>
          <p:cNvPr id="9" name="Rectángulo 8"/>
          <p:cNvSpPr/>
          <p:nvPr/>
        </p:nvSpPr>
        <p:spPr>
          <a:xfrm>
            <a:off x="0" y="6320628"/>
            <a:ext cx="9144000" cy="492443"/>
          </a:xfrm>
          <a:prstGeom prst="rect">
            <a:avLst/>
          </a:prstGeom>
        </p:spPr>
        <p:txBody>
          <a:bodyPr wrap="square">
            <a:spAutoFit/>
          </a:bodyPr>
          <a:lstStyle/>
          <a:p>
            <a:pPr algn="r"/>
            <a:r>
              <a:rPr lang="en-US" sz="1200" dirty="0" smtClean="0">
                <a:solidFill>
                  <a:srgbClr val="000000"/>
                </a:solidFill>
                <a:latin typeface="Arial"/>
                <a:ea typeface="MS PGothic" pitchFamily="34" charset="-128"/>
                <a:cs typeface="Arial"/>
              </a:rPr>
              <a:t>*cardio respiratory fitness </a:t>
            </a:r>
            <a:endParaRPr lang="es-ES" sz="1200" i="1" dirty="0" smtClean="0">
              <a:latin typeface="Arial"/>
              <a:cs typeface="Arial"/>
            </a:endParaRPr>
          </a:p>
          <a:p>
            <a:pPr algn="r"/>
            <a:r>
              <a:rPr lang="es-ES" sz="1400" i="1" dirty="0" smtClean="0">
                <a:latin typeface="Arial"/>
                <a:cs typeface="Arial"/>
              </a:rPr>
              <a:t>Blair SN. </a:t>
            </a:r>
            <a:r>
              <a:rPr lang="es-ES" sz="1400" i="1" dirty="0" err="1" smtClean="0">
                <a:latin typeface="Arial"/>
                <a:cs typeface="Arial"/>
              </a:rPr>
              <a:t>Physical</a:t>
            </a:r>
            <a:r>
              <a:rPr lang="es-ES" sz="1400" i="1" dirty="0" smtClean="0">
                <a:latin typeface="Arial"/>
                <a:cs typeface="Arial"/>
              </a:rPr>
              <a:t> </a:t>
            </a:r>
            <a:r>
              <a:rPr lang="es-ES" sz="1400" i="1" dirty="0" err="1" smtClean="0">
                <a:latin typeface="Arial"/>
                <a:cs typeface="Arial"/>
              </a:rPr>
              <a:t>inactivity</a:t>
            </a:r>
            <a:r>
              <a:rPr lang="es-ES" sz="1400" i="1" dirty="0" smtClean="0">
                <a:latin typeface="Arial"/>
                <a:cs typeface="Arial"/>
              </a:rPr>
              <a:t>: </a:t>
            </a:r>
            <a:r>
              <a:rPr lang="es-ES" sz="1400" i="1" dirty="0" err="1" smtClean="0">
                <a:latin typeface="Arial"/>
                <a:cs typeface="Arial"/>
              </a:rPr>
              <a:t>the</a:t>
            </a:r>
            <a:r>
              <a:rPr lang="es-ES" sz="1400" i="1" dirty="0" smtClean="0">
                <a:latin typeface="Arial"/>
                <a:cs typeface="Arial"/>
              </a:rPr>
              <a:t> </a:t>
            </a:r>
            <a:r>
              <a:rPr lang="es-ES" sz="1400" i="1" dirty="0" err="1" smtClean="0">
                <a:latin typeface="Arial"/>
                <a:cs typeface="Arial"/>
              </a:rPr>
              <a:t>biggest</a:t>
            </a:r>
            <a:r>
              <a:rPr lang="es-ES" sz="1400" i="1" dirty="0" smtClean="0">
                <a:latin typeface="Arial"/>
                <a:cs typeface="Arial"/>
              </a:rPr>
              <a:t> </a:t>
            </a:r>
            <a:r>
              <a:rPr lang="es-ES" sz="1400" i="1" dirty="0" err="1" smtClean="0">
                <a:latin typeface="Arial"/>
                <a:cs typeface="Arial"/>
              </a:rPr>
              <a:t>public</a:t>
            </a:r>
            <a:r>
              <a:rPr lang="es-ES" sz="1400" i="1" dirty="0" smtClean="0">
                <a:latin typeface="Arial"/>
                <a:cs typeface="Arial"/>
              </a:rPr>
              <a:t> </a:t>
            </a:r>
            <a:r>
              <a:rPr lang="es-ES" sz="1400" i="1" dirty="0" err="1" smtClean="0">
                <a:latin typeface="Arial"/>
                <a:cs typeface="Arial"/>
              </a:rPr>
              <a:t>health</a:t>
            </a:r>
            <a:r>
              <a:rPr lang="es-ES" sz="1400" i="1" dirty="0" smtClean="0">
                <a:latin typeface="Arial"/>
                <a:cs typeface="Arial"/>
              </a:rPr>
              <a:t> </a:t>
            </a:r>
            <a:r>
              <a:rPr lang="es-ES" sz="1400" i="1" dirty="0" err="1" smtClean="0">
                <a:latin typeface="Arial"/>
                <a:cs typeface="Arial"/>
              </a:rPr>
              <a:t>problem</a:t>
            </a:r>
            <a:r>
              <a:rPr lang="es-ES" sz="1400" i="1" dirty="0" smtClean="0">
                <a:latin typeface="Arial"/>
                <a:cs typeface="Arial"/>
              </a:rPr>
              <a:t> of </a:t>
            </a:r>
            <a:r>
              <a:rPr lang="es-ES" sz="1400" i="1" dirty="0" err="1" smtClean="0">
                <a:latin typeface="Arial"/>
                <a:cs typeface="Arial"/>
              </a:rPr>
              <a:t>the</a:t>
            </a:r>
            <a:r>
              <a:rPr lang="es-ES" sz="1400" i="1" dirty="0" smtClean="0">
                <a:latin typeface="Arial"/>
                <a:cs typeface="Arial"/>
              </a:rPr>
              <a:t> 21st </a:t>
            </a:r>
            <a:r>
              <a:rPr lang="es-ES" sz="1400" i="1" dirty="0" err="1" smtClean="0">
                <a:latin typeface="Arial"/>
                <a:cs typeface="Arial"/>
              </a:rPr>
              <a:t>century</a:t>
            </a:r>
            <a:r>
              <a:rPr lang="es-ES" sz="1400" i="1" dirty="0" smtClean="0">
                <a:latin typeface="Arial"/>
                <a:cs typeface="Arial"/>
              </a:rPr>
              <a:t>.  Br J </a:t>
            </a:r>
            <a:r>
              <a:rPr lang="es-ES" sz="1400" i="1" dirty="0" err="1" smtClean="0">
                <a:latin typeface="Arial"/>
                <a:cs typeface="Arial"/>
              </a:rPr>
              <a:t>Sports</a:t>
            </a:r>
            <a:r>
              <a:rPr lang="es-ES" sz="1400" i="1" dirty="0" smtClean="0">
                <a:latin typeface="Arial"/>
                <a:cs typeface="Arial"/>
              </a:rPr>
              <a:t> </a:t>
            </a:r>
            <a:r>
              <a:rPr lang="es-ES" sz="1400" i="1" dirty="0" err="1" smtClean="0">
                <a:latin typeface="Arial"/>
                <a:cs typeface="Arial"/>
              </a:rPr>
              <a:t>Med</a:t>
            </a:r>
            <a:r>
              <a:rPr lang="es-ES" sz="1400" i="1" dirty="0" smtClean="0">
                <a:latin typeface="Arial"/>
                <a:cs typeface="Arial"/>
              </a:rPr>
              <a:t> 2009; 43:1-2. </a:t>
            </a:r>
            <a:endParaRPr lang="es-ES" sz="1400" i="1"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5984" y="868596"/>
            <a:ext cx="9348376" cy="5454356"/>
          </a:xfrm>
          <a:prstGeom prst="rect">
            <a:avLst/>
          </a:prstGeom>
          <a:gradFill flip="none" rotWithShape="1">
            <a:gsLst>
              <a:gs pos="55000">
                <a:srgbClr val="1A2B7A"/>
              </a:gs>
              <a:gs pos="100000">
                <a:srgbClr val="0E184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188640"/>
            <a:ext cx="8579514" cy="679956"/>
          </a:xfrm>
          <a:prstGeom prst="rect">
            <a:avLst/>
          </a:prstGeom>
          <a:noFill/>
          <a:ln>
            <a:noFill/>
          </a:ln>
        </p:spPr>
      </p:pic>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251" y="6322952"/>
            <a:ext cx="6091783" cy="378158"/>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10713"/>
            <a:ext cx="8579513" cy="513136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187878" y="1728692"/>
          <a:ext cx="8789205" cy="4318000"/>
        </p:xfrm>
        <a:graphic>
          <a:graphicData uri="http://schemas.openxmlformats.org/drawingml/2006/chart">
            <c:chart xmlns:c="http://schemas.openxmlformats.org/drawingml/2006/chart" xmlns:r="http://schemas.openxmlformats.org/officeDocument/2006/relationships" r:id="rId1"/>
          </a:graphicData>
        </a:graphic>
      </p:graphicFrame>
      <p:sp>
        <p:nvSpPr>
          <p:cNvPr id="123909" name="Rectangle 5"/>
          <p:cNvSpPr>
            <a:spLocks noChangeArrowheads="1"/>
          </p:cNvSpPr>
          <p:nvPr/>
        </p:nvSpPr>
        <p:spPr bwMode="auto">
          <a:xfrm>
            <a:off x="1313040" y="5250463"/>
            <a:ext cx="914400" cy="228600"/>
          </a:xfrm>
          <a:prstGeom prst="rect">
            <a:avLst/>
          </a:prstGeom>
          <a:noFill/>
          <a:ln>
            <a:noFill/>
          </a:ln>
        </p:spPr>
        <p:txBody>
          <a:bodyPr/>
          <a:lstStyle/>
          <a:p>
            <a:pPr algn="ctr" fontAlgn="base">
              <a:lnSpc>
                <a:spcPct val="90000"/>
              </a:lnSpc>
              <a:spcBef>
                <a:spcPct val="20000"/>
              </a:spcBef>
              <a:spcAft>
                <a:spcPct val="0"/>
              </a:spcAft>
            </a:pPr>
            <a:r>
              <a:rPr lang="es-MX" sz="1400" dirty="0" smtClean="0">
                <a:solidFill>
                  <a:srgbClr val="000000"/>
                </a:solidFill>
                <a:latin typeface="Century Gothic"/>
                <a:cs typeface="Century Gothic"/>
              </a:rPr>
              <a:t>1</a:t>
            </a:r>
            <a:endParaRPr lang="es-ES" sz="1400" dirty="0" smtClean="0">
              <a:solidFill>
                <a:srgbClr val="000000"/>
              </a:solidFill>
              <a:latin typeface="Century Gothic"/>
              <a:cs typeface="Century Gothic"/>
            </a:endParaRPr>
          </a:p>
        </p:txBody>
      </p:sp>
      <p:sp>
        <p:nvSpPr>
          <p:cNvPr id="123922" name="Rectangle 18"/>
          <p:cNvSpPr>
            <a:spLocks noChangeArrowheads="1"/>
          </p:cNvSpPr>
          <p:nvPr/>
        </p:nvSpPr>
        <p:spPr bwMode="auto">
          <a:xfrm>
            <a:off x="4843640" y="6417211"/>
            <a:ext cx="4241800" cy="279400"/>
          </a:xfrm>
          <a:prstGeom prst="rect">
            <a:avLst/>
          </a:prstGeom>
          <a:noFill/>
          <a:ln>
            <a:noFill/>
          </a:ln>
        </p:spPr>
        <p:txBody>
          <a:bodyPr/>
          <a:lstStyle/>
          <a:p>
            <a:pPr fontAlgn="base">
              <a:lnSpc>
                <a:spcPct val="90000"/>
              </a:lnSpc>
              <a:spcBef>
                <a:spcPct val="20000"/>
              </a:spcBef>
              <a:spcAft>
                <a:spcPct val="0"/>
              </a:spcAft>
            </a:pPr>
            <a:r>
              <a:rPr lang="es-MX" sz="1400" i="1" dirty="0" smtClean="0">
                <a:solidFill>
                  <a:srgbClr val="000000"/>
                </a:solidFill>
                <a:latin typeface="Arial" pitchFamily="34" charset="0"/>
              </a:rPr>
              <a:t>N Engl J. Med, Vol. 346, No. 11 -  March 14, 2002</a:t>
            </a:r>
            <a:endParaRPr lang="es-ES" sz="1400" i="1" dirty="0" smtClean="0">
              <a:solidFill>
                <a:srgbClr val="000000"/>
              </a:solidFill>
              <a:latin typeface="Arial" pitchFamily="34" charset="0"/>
            </a:endParaRPr>
          </a:p>
        </p:txBody>
      </p:sp>
      <p:sp>
        <p:nvSpPr>
          <p:cNvPr id="123923" name="Text Box 19"/>
          <p:cNvSpPr txBox="1">
            <a:spLocks noChangeArrowheads="1"/>
          </p:cNvSpPr>
          <p:nvPr/>
        </p:nvSpPr>
        <p:spPr bwMode="auto">
          <a:xfrm>
            <a:off x="978408" y="470646"/>
            <a:ext cx="7187184" cy="584776"/>
          </a:xfrm>
          <a:prstGeom prst="rect">
            <a:avLst/>
          </a:prstGeom>
          <a:no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s-MX" sz="3200" b="1" spc="300" dirty="0" smtClean="0">
                <a:solidFill>
                  <a:srgbClr val="44A138"/>
                </a:solidFill>
                <a:latin typeface="Century Gothic"/>
                <a:cs typeface="Century Gothic"/>
              </a:rPr>
              <a:t>Mortalidad y Condicion Física</a:t>
            </a:r>
            <a:endParaRPr lang="es-ES" sz="3200" b="1" spc="300" dirty="0" smtClean="0">
              <a:solidFill>
                <a:srgbClr val="44A138"/>
              </a:solidFill>
              <a:latin typeface="Century Gothic"/>
              <a:cs typeface="Century Gothic"/>
            </a:endParaRPr>
          </a:p>
        </p:txBody>
      </p:sp>
      <p:sp>
        <p:nvSpPr>
          <p:cNvPr id="123924" name="Rectangle 20"/>
          <p:cNvSpPr>
            <a:spLocks noChangeArrowheads="1"/>
          </p:cNvSpPr>
          <p:nvPr/>
        </p:nvSpPr>
        <p:spPr bwMode="auto">
          <a:xfrm>
            <a:off x="368300" y="990600"/>
            <a:ext cx="8775700" cy="5181600"/>
          </a:xfrm>
          <a:prstGeom prst="rect">
            <a:avLst/>
          </a:prstGeom>
          <a:noFill/>
          <a:ln>
            <a:noFill/>
          </a:ln>
        </p:spPr>
        <p:txBody>
          <a:bodyPr wrap="none" anchor="ctr"/>
          <a:lstStyle/>
          <a:p>
            <a:pPr fontAlgn="base">
              <a:spcBef>
                <a:spcPct val="0"/>
              </a:spcBef>
              <a:spcAft>
                <a:spcPct val="0"/>
              </a:spcAft>
            </a:pPr>
            <a:endParaRPr lang="es-CO" sz="2400" smtClean="0">
              <a:solidFill>
                <a:srgbClr val="000000"/>
              </a:solidFill>
            </a:endParaRPr>
          </a:p>
        </p:txBody>
      </p:sp>
      <p:sp>
        <p:nvSpPr>
          <p:cNvPr id="123925" name="Rectangle 21"/>
          <p:cNvSpPr>
            <a:spLocks noChangeArrowheads="1"/>
          </p:cNvSpPr>
          <p:nvPr/>
        </p:nvSpPr>
        <p:spPr bwMode="auto">
          <a:xfrm>
            <a:off x="2837040" y="5250463"/>
            <a:ext cx="914400" cy="228600"/>
          </a:xfrm>
          <a:prstGeom prst="rect">
            <a:avLst/>
          </a:prstGeom>
          <a:noFill/>
          <a:ln>
            <a:noFill/>
          </a:ln>
        </p:spPr>
        <p:txBody>
          <a:bodyPr/>
          <a:lstStyle/>
          <a:p>
            <a:pPr algn="ctr" fontAlgn="base">
              <a:lnSpc>
                <a:spcPct val="90000"/>
              </a:lnSpc>
              <a:spcBef>
                <a:spcPct val="20000"/>
              </a:spcBef>
              <a:spcAft>
                <a:spcPct val="0"/>
              </a:spcAft>
            </a:pPr>
            <a:r>
              <a:rPr lang="es-MX" sz="1400" dirty="0" smtClean="0">
                <a:solidFill>
                  <a:srgbClr val="000000"/>
                </a:solidFill>
                <a:latin typeface="Century Gothic"/>
                <a:cs typeface="Century Gothic"/>
              </a:rPr>
              <a:t>2</a:t>
            </a:r>
            <a:endParaRPr lang="es-ES" sz="1400" dirty="0" smtClean="0">
              <a:solidFill>
                <a:srgbClr val="000000"/>
              </a:solidFill>
              <a:latin typeface="Century Gothic"/>
              <a:cs typeface="Century Gothic"/>
            </a:endParaRPr>
          </a:p>
        </p:txBody>
      </p:sp>
      <p:sp>
        <p:nvSpPr>
          <p:cNvPr id="123927" name="Rectangle 23"/>
          <p:cNvSpPr>
            <a:spLocks noChangeArrowheads="1"/>
          </p:cNvSpPr>
          <p:nvPr/>
        </p:nvSpPr>
        <p:spPr bwMode="auto">
          <a:xfrm>
            <a:off x="5885040" y="5250463"/>
            <a:ext cx="914400" cy="228600"/>
          </a:xfrm>
          <a:prstGeom prst="rect">
            <a:avLst/>
          </a:prstGeom>
          <a:noFill/>
          <a:ln>
            <a:noFill/>
          </a:ln>
        </p:spPr>
        <p:txBody>
          <a:bodyPr/>
          <a:lstStyle/>
          <a:p>
            <a:pPr algn="ctr" fontAlgn="base">
              <a:lnSpc>
                <a:spcPct val="90000"/>
              </a:lnSpc>
              <a:spcBef>
                <a:spcPct val="20000"/>
              </a:spcBef>
              <a:spcAft>
                <a:spcPct val="0"/>
              </a:spcAft>
            </a:pPr>
            <a:r>
              <a:rPr lang="es-MX" sz="1400" smtClean="0">
                <a:solidFill>
                  <a:srgbClr val="000000"/>
                </a:solidFill>
                <a:latin typeface="Century Gothic"/>
                <a:cs typeface="Century Gothic"/>
              </a:rPr>
              <a:t>4</a:t>
            </a:r>
            <a:endParaRPr lang="es-ES" sz="1400" smtClean="0">
              <a:solidFill>
                <a:srgbClr val="000000"/>
              </a:solidFill>
              <a:latin typeface="Century Gothic"/>
              <a:cs typeface="Century Gothic"/>
            </a:endParaRPr>
          </a:p>
        </p:txBody>
      </p:sp>
      <p:sp>
        <p:nvSpPr>
          <p:cNvPr id="123928" name="Rectangle 24"/>
          <p:cNvSpPr>
            <a:spLocks noChangeArrowheads="1"/>
          </p:cNvSpPr>
          <p:nvPr/>
        </p:nvSpPr>
        <p:spPr bwMode="auto">
          <a:xfrm>
            <a:off x="7485240" y="5250463"/>
            <a:ext cx="914400" cy="228600"/>
          </a:xfrm>
          <a:prstGeom prst="rect">
            <a:avLst/>
          </a:prstGeom>
          <a:noFill/>
          <a:ln>
            <a:noFill/>
          </a:ln>
        </p:spPr>
        <p:txBody>
          <a:bodyPr/>
          <a:lstStyle/>
          <a:p>
            <a:pPr algn="ctr" fontAlgn="base">
              <a:lnSpc>
                <a:spcPct val="90000"/>
              </a:lnSpc>
              <a:spcBef>
                <a:spcPct val="20000"/>
              </a:spcBef>
              <a:spcAft>
                <a:spcPct val="0"/>
              </a:spcAft>
            </a:pPr>
            <a:r>
              <a:rPr lang="es-MX" sz="1400" dirty="0" smtClean="0">
                <a:solidFill>
                  <a:srgbClr val="000000"/>
                </a:solidFill>
                <a:latin typeface="Century Gothic"/>
                <a:cs typeface="Century Gothic"/>
              </a:rPr>
              <a:t>5</a:t>
            </a:r>
            <a:endParaRPr lang="es-ES" sz="1400" dirty="0" smtClean="0">
              <a:solidFill>
                <a:srgbClr val="000000"/>
              </a:solidFill>
              <a:latin typeface="Century Gothic"/>
              <a:cs typeface="Century Gothic"/>
            </a:endParaRPr>
          </a:p>
        </p:txBody>
      </p:sp>
      <p:sp>
        <p:nvSpPr>
          <p:cNvPr id="36" name="Rectangle 21"/>
          <p:cNvSpPr>
            <a:spLocks noChangeArrowheads="1"/>
          </p:cNvSpPr>
          <p:nvPr/>
        </p:nvSpPr>
        <p:spPr bwMode="auto">
          <a:xfrm>
            <a:off x="4365342" y="5253281"/>
            <a:ext cx="914400" cy="228600"/>
          </a:xfrm>
          <a:prstGeom prst="rect">
            <a:avLst/>
          </a:prstGeom>
          <a:noFill/>
          <a:ln>
            <a:noFill/>
          </a:ln>
        </p:spPr>
        <p:txBody>
          <a:bodyPr/>
          <a:lstStyle/>
          <a:p>
            <a:pPr algn="ctr" fontAlgn="base">
              <a:lnSpc>
                <a:spcPct val="90000"/>
              </a:lnSpc>
              <a:spcBef>
                <a:spcPct val="20000"/>
              </a:spcBef>
              <a:spcAft>
                <a:spcPct val="0"/>
              </a:spcAft>
            </a:pPr>
            <a:r>
              <a:rPr lang="es-MX" sz="1400" dirty="0">
                <a:solidFill>
                  <a:srgbClr val="000000"/>
                </a:solidFill>
                <a:latin typeface="Century Gothic"/>
                <a:cs typeface="Century Gothic"/>
              </a:rPr>
              <a:t>3</a:t>
            </a:r>
            <a:endParaRPr lang="es-ES" sz="1400" dirty="0" smtClean="0">
              <a:solidFill>
                <a:srgbClr val="000000"/>
              </a:solidFill>
              <a:latin typeface="Century Gothic"/>
              <a:cs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Oval 6"/>
          <p:cNvSpPr>
            <a:spLocks noChangeArrowheads="1"/>
          </p:cNvSpPr>
          <p:nvPr/>
        </p:nvSpPr>
        <p:spPr bwMode="auto">
          <a:xfrm>
            <a:off x="0" y="1714488"/>
            <a:ext cx="3047989" cy="1219200"/>
          </a:xfrm>
          <a:prstGeom prst="ellipse">
            <a:avLst/>
          </a:prstGeom>
          <a:solidFill>
            <a:srgbClr val="FF9900"/>
          </a:solidFill>
          <a:ln w="12700">
            <a:noFill/>
            <a:round/>
            <a:headEnd type="none" w="sm" len="sm"/>
            <a:tailEnd type="none" w="sm" len="sm"/>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endParaRPr lang="es-CO"/>
          </a:p>
        </p:txBody>
      </p:sp>
      <p:sp>
        <p:nvSpPr>
          <p:cNvPr id="71688" name="Oval 8"/>
          <p:cNvSpPr>
            <a:spLocks noChangeArrowheads="1"/>
          </p:cNvSpPr>
          <p:nvPr/>
        </p:nvSpPr>
        <p:spPr bwMode="auto">
          <a:xfrm>
            <a:off x="3365492" y="3857628"/>
            <a:ext cx="2857520" cy="1371600"/>
          </a:xfrm>
          <a:prstGeom prst="ellipse">
            <a:avLst/>
          </a:prstGeom>
          <a:solidFill>
            <a:srgbClr val="FF0000"/>
          </a:solidFill>
          <a:ln w="12700">
            <a:noFill/>
            <a:round/>
            <a:headEnd type="none" w="sm" len="sm"/>
            <a:tailEnd type="none" w="sm" len="sm"/>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endParaRPr lang="es-CO"/>
          </a:p>
        </p:txBody>
      </p:sp>
      <p:sp>
        <p:nvSpPr>
          <p:cNvPr id="71691" name="Text Box 11"/>
          <p:cNvSpPr txBox="1">
            <a:spLocks noChangeArrowheads="1"/>
          </p:cNvSpPr>
          <p:nvPr/>
        </p:nvSpPr>
        <p:spPr bwMode="auto">
          <a:xfrm>
            <a:off x="3492492" y="571480"/>
            <a:ext cx="2262276" cy="646331"/>
          </a:xfrm>
          <a:prstGeom prst="rect">
            <a:avLst/>
          </a:prstGeom>
          <a:solidFill>
            <a:srgbClr val="336600"/>
          </a:solidFill>
          <a:ln w="12700">
            <a:noFill/>
            <a:miter lim="800000"/>
            <a:headEnd type="none" w="sm" len="sm"/>
            <a:tailEnd type="none" w="sm" len="sm"/>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defTabSz="762000">
              <a:spcBef>
                <a:spcPct val="50000"/>
              </a:spcBef>
            </a:pPr>
            <a:r>
              <a:rPr lang="es-ES_tradnl" dirty="0" smtClean="0">
                <a:solidFill>
                  <a:schemeClr val="bg1"/>
                </a:solidFill>
                <a:effectLst/>
                <a:latin typeface="Arial" charset="0"/>
              </a:rPr>
              <a:t>INDICACIONES RHC</a:t>
            </a:r>
            <a:endParaRPr lang="es-ES_tradnl" dirty="0">
              <a:solidFill>
                <a:srgbClr val="000066"/>
              </a:solidFill>
              <a:effectLst/>
              <a:latin typeface="Arial" charset="0"/>
            </a:endParaRPr>
          </a:p>
        </p:txBody>
      </p:sp>
      <p:sp>
        <p:nvSpPr>
          <p:cNvPr id="71693" name="Text Box 13"/>
          <p:cNvSpPr txBox="1">
            <a:spLocks noChangeArrowheads="1"/>
          </p:cNvSpPr>
          <p:nvPr/>
        </p:nvSpPr>
        <p:spPr bwMode="auto">
          <a:xfrm>
            <a:off x="3682994" y="4143381"/>
            <a:ext cx="2099733" cy="1107996"/>
          </a:xfrm>
          <a:prstGeom prst="rect">
            <a:avLst/>
          </a:prstGeom>
          <a:noFill/>
          <a:ln w="12700">
            <a:noFill/>
            <a:miter lim="800000"/>
            <a:headEnd type="none" w="sm" len="sm"/>
            <a:tailEnd type="none" w="sm" len="sm"/>
          </a:ln>
          <a:effectLst/>
        </p:spPr>
        <p:txBody>
          <a:bodyPr>
            <a:spAutoFit/>
          </a:bodyPr>
          <a:lstStyle/>
          <a:p>
            <a:pPr algn="ctr" defTabSz="762000">
              <a:buClr>
                <a:srgbClr val="00FF99"/>
              </a:buClr>
            </a:pPr>
            <a:r>
              <a:rPr lang="es-ES_tradnl" sz="2200" dirty="0" smtClean="0">
                <a:solidFill>
                  <a:schemeClr val="tx1"/>
                </a:solidFill>
                <a:effectLst/>
                <a:latin typeface="Arial" charset="0"/>
              </a:rPr>
              <a:t>ENF. VASCULAR PERIFÉRICA</a:t>
            </a:r>
            <a:endParaRPr lang="es-ES_tradnl" sz="2200" dirty="0">
              <a:solidFill>
                <a:schemeClr val="tx1"/>
              </a:solidFill>
              <a:effectLst/>
              <a:latin typeface="Arial" charset="0"/>
            </a:endParaRPr>
          </a:p>
        </p:txBody>
      </p:sp>
      <p:sp>
        <p:nvSpPr>
          <p:cNvPr id="71694" name="Oval 14"/>
          <p:cNvSpPr>
            <a:spLocks noChangeArrowheads="1"/>
          </p:cNvSpPr>
          <p:nvPr/>
        </p:nvSpPr>
        <p:spPr bwMode="auto">
          <a:xfrm>
            <a:off x="6286480" y="1643050"/>
            <a:ext cx="2857520" cy="1440160"/>
          </a:xfrm>
          <a:prstGeom prst="ellipse">
            <a:avLst/>
          </a:prstGeom>
          <a:solidFill>
            <a:srgbClr val="990099"/>
          </a:solidFill>
          <a:ln w="12700">
            <a:noFill/>
            <a:round/>
            <a:headEnd type="none" w="sm" len="sm"/>
            <a:tailEnd type="none" w="sm" len="sm"/>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endParaRPr lang="es-CO"/>
          </a:p>
        </p:txBody>
      </p:sp>
      <p:sp>
        <p:nvSpPr>
          <p:cNvPr id="71695" name="Text Box 15"/>
          <p:cNvSpPr txBox="1">
            <a:spLocks noChangeArrowheads="1"/>
          </p:cNvSpPr>
          <p:nvPr/>
        </p:nvSpPr>
        <p:spPr bwMode="auto">
          <a:xfrm>
            <a:off x="6667514" y="2000241"/>
            <a:ext cx="2087035" cy="646331"/>
          </a:xfrm>
          <a:prstGeom prst="rect">
            <a:avLst/>
          </a:prstGeom>
          <a:noFill/>
          <a:ln w="12700">
            <a:noFill/>
            <a:miter lim="800000"/>
            <a:headEnd type="none" w="sm" len="sm"/>
            <a:tailEnd type="none" w="sm" len="sm"/>
          </a:ln>
          <a:effectLst/>
        </p:spPr>
        <p:txBody>
          <a:bodyPr wrap="square">
            <a:spAutoFit/>
          </a:bodyPr>
          <a:lstStyle/>
          <a:p>
            <a:pPr algn="ctr" defTabSz="762000">
              <a:buClr>
                <a:srgbClr val="00FF99"/>
              </a:buClr>
            </a:pPr>
            <a:r>
              <a:rPr lang="es-ES_tradnl" dirty="0" smtClean="0">
                <a:solidFill>
                  <a:schemeClr val="tx1"/>
                </a:solidFill>
                <a:effectLst/>
                <a:latin typeface="Arial" charset="0"/>
              </a:rPr>
              <a:t>MÚLTIPLES F. RIESGO</a:t>
            </a:r>
            <a:endParaRPr lang="es-ES_tradnl" dirty="0">
              <a:solidFill>
                <a:schemeClr val="tx1"/>
              </a:solidFill>
              <a:effectLst/>
              <a:latin typeface="Arial" charset="0"/>
            </a:endParaRPr>
          </a:p>
        </p:txBody>
      </p:sp>
      <p:sp>
        <p:nvSpPr>
          <p:cNvPr id="71696" name="Text Box 16"/>
          <p:cNvSpPr txBox="1">
            <a:spLocks noChangeArrowheads="1"/>
          </p:cNvSpPr>
          <p:nvPr/>
        </p:nvSpPr>
        <p:spPr bwMode="auto">
          <a:xfrm>
            <a:off x="585863" y="2071678"/>
            <a:ext cx="2208124" cy="369332"/>
          </a:xfrm>
          <a:prstGeom prst="rect">
            <a:avLst/>
          </a:prstGeom>
          <a:noFill/>
          <a:ln w="12700">
            <a:noFill/>
            <a:miter lim="800000"/>
            <a:headEnd type="none" w="sm" len="sm"/>
            <a:tailEnd type="none" w="sm" len="sm"/>
          </a:ln>
          <a:effectLst/>
        </p:spPr>
        <p:txBody>
          <a:bodyPr wrap="square">
            <a:spAutoFit/>
          </a:bodyPr>
          <a:lstStyle/>
          <a:p>
            <a:pPr algn="ctr" defTabSz="762000">
              <a:spcBef>
                <a:spcPct val="50000"/>
              </a:spcBef>
            </a:pPr>
            <a:r>
              <a:rPr lang="es-ES_tradnl" dirty="0" smtClean="0">
                <a:solidFill>
                  <a:schemeClr val="tx1"/>
                </a:solidFill>
                <a:effectLst/>
                <a:latin typeface="Arial" charset="0"/>
              </a:rPr>
              <a:t>CARDIOPATÍAS</a:t>
            </a:r>
            <a:endParaRPr lang="es-ES_tradnl" dirty="0">
              <a:solidFill>
                <a:schemeClr val="tx1"/>
              </a:solidFill>
              <a:effectLst/>
              <a:latin typeface="Arial" charset="0"/>
            </a:endParaRPr>
          </a:p>
        </p:txBody>
      </p:sp>
      <p:sp>
        <p:nvSpPr>
          <p:cNvPr id="15" name="14 CuadroTexto"/>
          <p:cNvSpPr txBox="1"/>
          <p:nvPr/>
        </p:nvSpPr>
        <p:spPr>
          <a:xfrm>
            <a:off x="7452320" y="3286124"/>
            <a:ext cx="576064" cy="369332"/>
          </a:xfrm>
          <a:prstGeom prst="rect">
            <a:avLst/>
          </a:prstGeom>
          <a:solidFill>
            <a:schemeClr val="bg2">
              <a:lumMod val="50000"/>
            </a:schemeClr>
          </a:solidFill>
          <a:effectLst>
            <a:innerShdw blurRad="63500" dist="50800" dir="10800000">
              <a:prstClr val="black">
                <a:alpha val="50000"/>
              </a:prstClr>
            </a:innerShdw>
          </a:effectLst>
        </p:spPr>
        <p:txBody>
          <a:bodyPr wrap="square" rtlCol="0">
            <a:spAutoFit/>
          </a:bodyPr>
          <a:lstStyle/>
          <a:p>
            <a:r>
              <a:rPr lang="es-CO" sz="1800" dirty="0" smtClean="0">
                <a:solidFill>
                  <a:schemeClr val="tx1"/>
                </a:solidFill>
                <a:effectLst/>
              </a:rPr>
              <a:t>HTA</a:t>
            </a:r>
            <a:endParaRPr lang="en-US" sz="1800" dirty="0">
              <a:solidFill>
                <a:schemeClr val="tx1"/>
              </a:solidFill>
              <a:effectLst/>
            </a:endParaRPr>
          </a:p>
        </p:txBody>
      </p:sp>
      <p:sp>
        <p:nvSpPr>
          <p:cNvPr id="16" name="15 CuadroTexto"/>
          <p:cNvSpPr txBox="1"/>
          <p:nvPr/>
        </p:nvSpPr>
        <p:spPr>
          <a:xfrm>
            <a:off x="6223011" y="5000636"/>
            <a:ext cx="1357323" cy="338554"/>
          </a:xfrm>
          <a:prstGeom prst="rect">
            <a:avLst/>
          </a:prstGeom>
          <a:solidFill>
            <a:srgbClr val="FFFF00"/>
          </a:solidFill>
          <a:effectLst>
            <a:innerShdw blurRad="63500" dist="50800" dir="13500000">
              <a:prstClr val="black">
                <a:alpha val="50000"/>
              </a:prstClr>
            </a:innerShdw>
          </a:effectLst>
        </p:spPr>
        <p:txBody>
          <a:bodyPr wrap="square" rtlCol="0">
            <a:spAutoFit/>
          </a:bodyPr>
          <a:lstStyle/>
          <a:p>
            <a:r>
              <a:rPr lang="es-CO" sz="1600" dirty="0" smtClean="0">
                <a:solidFill>
                  <a:schemeClr val="tx1"/>
                </a:solidFill>
                <a:effectLst/>
              </a:rPr>
              <a:t>TABAQUISMO</a:t>
            </a:r>
            <a:endParaRPr lang="en-US" sz="1600" dirty="0">
              <a:solidFill>
                <a:schemeClr val="tx1"/>
              </a:solidFill>
              <a:effectLst/>
            </a:endParaRPr>
          </a:p>
        </p:txBody>
      </p:sp>
      <p:sp>
        <p:nvSpPr>
          <p:cNvPr id="17" name="16 CuadroTexto"/>
          <p:cNvSpPr txBox="1"/>
          <p:nvPr/>
        </p:nvSpPr>
        <p:spPr>
          <a:xfrm>
            <a:off x="6448640" y="3929066"/>
            <a:ext cx="1234882" cy="338554"/>
          </a:xfrm>
          <a:prstGeom prst="rect">
            <a:avLst/>
          </a:prstGeom>
          <a:solidFill>
            <a:srgbClr val="FFFF00"/>
          </a:solidFill>
          <a:effectLst>
            <a:innerShdw blurRad="63500" dist="50800" dir="13500000">
              <a:prstClr val="black">
                <a:alpha val="50000"/>
              </a:prstClr>
            </a:innerShdw>
          </a:effectLst>
        </p:spPr>
        <p:txBody>
          <a:bodyPr wrap="square" rtlCol="0">
            <a:spAutoFit/>
          </a:bodyPr>
          <a:lstStyle/>
          <a:p>
            <a:r>
              <a:rPr lang="es-CO" sz="1600" dirty="0" smtClean="0">
                <a:solidFill>
                  <a:schemeClr val="tx1"/>
                </a:solidFill>
                <a:effectLst/>
              </a:rPr>
              <a:t>DIABETES</a:t>
            </a:r>
            <a:endParaRPr lang="en-US" sz="1600" dirty="0">
              <a:solidFill>
                <a:schemeClr val="tx1"/>
              </a:solidFill>
              <a:effectLst/>
            </a:endParaRPr>
          </a:p>
        </p:txBody>
      </p:sp>
      <p:sp>
        <p:nvSpPr>
          <p:cNvPr id="18" name="17 CuadroTexto"/>
          <p:cNvSpPr txBox="1"/>
          <p:nvPr/>
        </p:nvSpPr>
        <p:spPr>
          <a:xfrm>
            <a:off x="6956643" y="4447768"/>
            <a:ext cx="1234882" cy="338554"/>
          </a:xfrm>
          <a:prstGeom prst="rect">
            <a:avLst/>
          </a:prstGeom>
          <a:solidFill>
            <a:schemeClr val="accent2">
              <a:lumMod val="60000"/>
              <a:lumOff val="40000"/>
            </a:schemeClr>
          </a:solidFill>
          <a:ln>
            <a:solidFill>
              <a:schemeClr val="bg2">
                <a:lumMod val="50000"/>
              </a:schemeClr>
            </a:solidFill>
          </a:ln>
          <a:effectLst>
            <a:innerShdw blurRad="63500" dist="50800" dir="13500000">
              <a:prstClr val="black">
                <a:alpha val="50000"/>
              </a:prstClr>
            </a:innerShdw>
          </a:effectLst>
        </p:spPr>
        <p:txBody>
          <a:bodyPr wrap="square" rtlCol="0">
            <a:spAutoFit/>
          </a:bodyPr>
          <a:lstStyle/>
          <a:p>
            <a:r>
              <a:rPr lang="es-CO" sz="1600" dirty="0" smtClean="0">
                <a:solidFill>
                  <a:schemeClr val="tx1"/>
                </a:solidFill>
                <a:effectLst/>
              </a:rPr>
              <a:t>OBESIDAD</a:t>
            </a:r>
            <a:endParaRPr lang="en-US" sz="1600" dirty="0">
              <a:solidFill>
                <a:schemeClr val="tx1"/>
              </a:solidFill>
              <a:effectLst/>
            </a:endParaRPr>
          </a:p>
        </p:txBody>
      </p:sp>
      <p:sp>
        <p:nvSpPr>
          <p:cNvPr id="19" name="18 CuadroTexto"/>
          <p:cNvSpPr txBox="1"/>
          <p:nvPr/>
        </p:nvSpPr>
        <p:spPr>
          <a:xfrm>
            <a:off x="6667514" y="5643578"/>
            <a:ext cx="1651012" cy="338554"/>
          </a:xfrm>
          <a:prstGeom prst="rect">
            <a:avLst/>
          </a:prstGeom>
          <a:solidFill>
            <a:srgbClr val="1CE426"/>
          </a:solidFill>
          <a:effectLst>
            <a:innerShdw blurRad="63500" dist="50800" dir="13500000">
              <a:prstClr val="black">
                <a:alpha val="50000"/>
              </a:prstClr>
            </a:innerShdw>
          </a:effectLst>
        </p:spPr>
        <p:txBody>
          <a:bodyPr wrap="square" rtlCol="0">
            <a:spAutoFit/>
          </a:bodyPr>
          <a:lstStyle/>
          <a:p>
            <a:r>
              <a:rPr lang="es-CO" sz="1600" dirty="0" smtClean="0">
                <a:solidFill>
                  <a:schemeClr val="tx1"/>
                </a:solidFill>
                <a:effectLst/>
              </a:rPr>
              <a:t>DISLIPIDEMIAS</a:t>
            </a:r>
            <a:endParaRPr lang="en-US" sz="1600" dirty="0">
              <a:solidFill>
                <a:schemeClr val="tx1"/>
              </a:solidFill>
              <a:effectLst/>
            </a:endParaRPr>
          </a:p>
        </p:txBody>
      </p:sp>
      <p:sp>
        <p:nvSpPr>
          <p:cNvPr id="20" name="19 CuadroTexto"/>
          <p:cNvSpPr txBox="1"/>
          <p:nvPr/>
        </p:nvSpPr>
        <p:spPr>
          <a:xfrm>
            <a:off x="1451865" y="3357562"/>
            <a:ext cx="1342123" cy="338554"/>
          </a:xfrm>
          <a:prstGeom prst="rect">
            <a:avLst/>
          </a:prstGeom>
          <a:solidFill>
            <a:srgbClr val="1CE426"/>
          </a:solidFill>
          <a:effectLst>
            <a:innerShdw blurRad="63500" dist="50800" dir="18900000">
              <a:prstClr val="black">
                <a:alpha val="50000"/>
              </a:prstClr>
            </a:innerShdw>
          </a:effectLst>
        </p:spPr>
        <p:txBody>
          <a:bodyPr wrap="square" rtlCol="0">
            <a:spAutoFit/>
          </a:bodyPr>
          <a:lstStyle/>
          <a:p>
            <a:r>
              <a:rPr lang="es-CO" sz="1600" dirty="0" smtClean="0">
                <a:solidFill>
                  <a:schemeClr val="tx1"/>
                </a:solidFill>
                <a:effectLst/>
              </a:rPr>
              <a:t>ISQUÉMICA</a:t>
            </a:r>
            <a:endParaRPr lang="en-US" sz="1600" dirty="0">
              <a:solidFill>
                <a:schemeClr val="tx1"/>
              </a:solidFill>
              <a:effectLst/>
            </a:endParaRPr>
          </a:p>
        </p:txBody>
      </p:sp>
      <p:sp>
        <p:nvSpPr>
          <p:cNvPr id="21" name="20 CuadroTexto"/>
          <p:cNvSpPr txBox="1"/>
          <p:nvPr/>
        </p:nvSpPr>
        <p:spPr>
          <a:xfrm>
            <a:off x="625346" y="5000636"/>
            <a:ext cx="1406636" cy="338554"/>
          </a:xfrm>
          <a:prstGeom prst="rect">
            <a:avLst/>
          </a:prstGeom>
          <a:solidFill>
            <a:srgbClr val="1CE426"/>
          </a:solidFill>
          <a:effectLst>
            <a:innerShdw blurRad="63500" dist="50800" dir="18900000">
              <a:prstClr val="black">
                <a:alpha val="50000"/>
              </a:prstClr>
            </a:innerShdw>
          </a:effectLst>
        </p:spPr>
        <p:txBody>
          <a:bodyPr wrap="square" rtlCol="0">
            <a:spAutoFit/>
          </a:bodyPr>
          <a:lstStyle/>
          <a:p>
            <a:r>
              <a:rPr lang="es-CO" sz="1600" dirty="0" smtClean="0">
                <a:solidFill>
                  <a:schemeClr val="tx1"/>
                </a:solidFill>
                <a:effectLst/>
              </a:rPr>
              <a:t>TRASPLANTE</a:t>
            </a:r>
            <a:endParaRPr lang="en-US" sz="1600" dirty="0">
              <a:solidFill>
                <a:schemeClr val="tx1"/>
              </a:solidFill>
              <a:effectLst/>
            </a:endParaRPr>
          </a:p>
        </p:txBody>
      </p:sp>
      <p:sp>
        <p:nvSpPr>
          <p:cNvPr id="22" name="21 CuadroTexto"/>
          <p:cNvSpPr txBox="1"/>
          <p:nvPr/>
        </p:nvSpPr>
        <p:spPr>
          <a:xfrm>
            <a:off x="698473" y="3857628"/>
            <a:ext cx="1333509" cy="338554"/>
          </a:xfrm>
          <a:prstGeom prst="rect">
            <a:avLst/>
          </a:prstGeom>
          <a:solidFill>
            <a:schemeClr val="bg2">
              <a:lumMod val="50000"/>
            </a:schemeClr>
          </a:solidFill>
          <a:effectLst>
            <a:innerShdw blurRad="63500" dist="50800" dir="18900000">
              <a:prstClr val="black">
                <a:alpha val="50000"/>
              </a:prstClr>
            </a:innerShdw>
          </a:effectLst>
        </p:spPr>
        <p:txBody>
          <a:bodyPr wrap="square" rtlCol="0">
            <a:spAutoFit/>
          </a:bodyPr>
          <a:lstStyle/>
          <a:p>
            <a:r>
              <a:rPr lang="es-CO" sz="1600" dirty="0" smtClean="0">
                <a:solidFill>
                  <a:schemeClr val="tx1"/>
                </a:solidFill>
                <a:effectLst/>
              </a:rPr>
              <a:t>VALVULAR</a:t>
            </a:r>
            <a:endParaRPr lang="en-US" sz="1600" dirty="0">
              <a:solidFill>
                <a:schemeClr val="tx1"/>
              </a:solidFill>
              <a:effectLst/>
            </a:endParaRPr>
          </a:p>
        </p:txBody>
      </p:sp>
      <p:sp>
        <p:nvSpPr>
          <p:cNvPr id="23" name="22 CuadroTexto"/>
          <p:cNvSpPr txBox="1"/>
          <p:nvPr/>
        </p:nvSpPr>
        <p:spPr>
          <a:xfrm>
            <a:off x="1650980" y="4429132"/>
            <a:ext cx="1333509" cy="338554"/>
          </a:xfrm>
          <a:prstGeom prst="rect">
            <a:avLst/>
          </a:prstGeom>
          <a:solidFill>
            <a:srgbClr val="FFFF00"/>
          </a:solidFill>
          <a:effectLst>
            <a:innerShdw blurRad="63500" dist="50800" dir="18900000">
              <a:prstClr val="black">
                <a:alpha val="50000"/>
              </a:prstClr>
            </a:innerShdw>
          </a:effectLst>
        </p:spPr>
        <p:txBody>
          <a:bodyPr wrap="square" rtlCol="0">
            <a:spAutoFit/>
          </a:bodyPr>
          <a:lstStyle/>
          <a:p>
            <a:r>
              <a:rPr lang="es-CO" sz="1600" dirty="0" smtClean="0">
                <a:solidFill>
                  <a:schemeClr val="tx1"/>
                </a:solidFill>
                <a:effectLst/>
              </a:rPr>
              <a:t>IC ESTABLE</a:t>
            </a:r>
            <a:endParaRPr lang="en-US" sz="1600" dirty="0">
              <a:solidFill>
                <a:schemeClr val="tx1"/>
              </a:solidFill>
              <a:effectLst/>
            </a:endParaRPr>
          </a:p>
        </p:txBody>
      </p:sp>
      <p:sp>
        <p:nvSpPr>
          <p:cNvPr id="24" name="23 CuadroTexto"/>
          <p:cNvSpPr txBox="1"/>
          <p:nvPr/>
        </p:nvSpPr>
        <p:spPr>
          <a:xfrm>
            <a:off x="1777981" y="5500702"/>
            <a:ext cx="1460510" cy="338554"/>
          </a:xfrm>
          <a:prstGeom prst="rect">
            <a:avLst/>
          </a:prstGeom>
          <a:solidFill>
            <a:schemeClr val="bg2">
              <a:lumMod val="50000"/>
            </a:schemeClr>
          </a:solidFill>
          <a:effectLst>
            <a:innerShdw blurRad="63500" dist="50800" dir="18900000">
              <a:prstClr val="black">
                <a:alpha val="50000"/>
              </a:prstClr>
            </a:innerShdw>
          </a:effectLst>
        </p:spPr>
        <p:txBody>
          <a:bodyPr wrap="square" rtlCol="0">
            <a:spAutoFit/>
          </a:bodyPr>
          <a:lstStyle/>
          <a:p>
            <a:r>
              <a:rPr lang="es-CO" sz="1600" dirty="0" smtClean="0">
                <a:solidFill>
                  <a:schemeClr val="tx1"/>
                </a:solidFill>
                <a:effectLst/>
              </a:rPr>
              <a:t>ARRITMIAS</a:t>
            </a:r>
            <a:endParaRPr lang="en-US" sz="1600" dirty="0">
              <a:solidFill>
                <a:schemeClr val="tx1"/>
              </a:solidFill>
              <a:effectLst/>
            </a:endParaRPr>
          </a:p>
        </p:txBody>
      </p:sp>
      <p:sp>
        <p:nvSpPr>
          <p:cNvPr id="25" name="24 CuadroTexto"/>
          <p:cNvSpPr txBox="1"/>
          <p:nvPr/>
        </p:nvSpPr>
        <p:spPr>
          <a:xfrm>
            <a:off x="569298" y="6072206"/>
            <a:ext cx="1399184" cy="338554"/>
          </a:xfrm>
          <a:prstGeom prst="rect">
            <a:avLst/>
          </a:prstGeom>
          <a:solidFill>
            <a:schemeClr val="tx2">
              <a:lumMod val="40000"/>
              <a:lumOff val="60000"/>
            </a:schemeClr>
          </a:solidFill>
          <a:effectLst>
            <a:innerShdw blurRad="63500" dist="50800" dir="18900000">
              <a:prstClr val="black">
                <a:alpha val="50000"/>
              </a:prstClr>
            </a:innerShdw>
          </a:effectLst>
        </p:spPr>
        <p:txBody>
          <a:bodyPr wrap="square" rtlCol="0">
            <a:spAutoFit/>
          </a:bodyPr>
          <a:lstStyle/>
          <a:p>
            <a:r>
              <a:rPr lang="es-CO" sz="1400" dirty="0" smtClean="0">
                <a:solidFill>
                  <a:schemeClr val="tx1"/>
                </a:solidFill>
                <a:effectLst/>
              </a:rPr>
              <a:t>MARCAP</a:t>
            </a:r>
            <a:r>
              <a:rPr lang="es-CO" sz="1600" dirty="0" smtClean="0">
                <a:solidFill>
                  <a:schemeClr val="tx1"/>
                </a:solidFill>
                <a:effectLst/>
              </a:rPr>
              <a:t>ASO</a:t>
            </a:r>
            <a:endParaRPr lang="en-US" sz="1600" dirty="0">
              <a:solidFill>
                <a:schemeClr val="tx1"/>
              </a:solidFill>
              <a:effectLst/>
            </a:endParaRPr>
          </a:p>
        </p:txBody>
      </p:sp>
      <p:sp>
        <p:nvSpPr>
          <p:cNvPr id="26" name="25 CuadroTexto"/>
          <p:cNvSpPr txBox="1"/>
          <p:nvPr/>
        </p:nvSpPr>
        <p:spPr>
          <a:xfrm>
            <a:off x="2349485" y="6072206"/>
            <a:ext cx="1905013" cy="338554"/>
          </a:xfrm>
          <a:prstGeom prst="rect">
            <a:avLst/>
          </a:prstGeom>
          <a:solidFill>
            <a:srgbClr val="1CE426"/>
          </a:solidFill>
          <a:effectLst>
            <a:innerShdw blurRad="63500" dist="50800" dir="18900000">
              <a:prstClr val="black">
                <a:alpha val="50000"/>
              </a:prstClr>
            </a:innerShdw>
          </a:effectLst>
        </p:spPr>
        <p:txBody>
          <a:bodyPr wrap="square" rtlCol="0">
            <a:spAutoFit/>
          </a:bodyPr>
          <a:lstStyle/>
          <a:p>
            <a:r>
              <a:rPr lang="es-CO" sz="1600" dirty="0" smtClean="0">
                <a:solidFill>
                  <a:schemeClr val="tx1"/>
                </a:solidFill>
                <a:effectLst/>
              </a:rPr>
              <a:t>MIOCARDIOPATÍA</a:t>
            </a:r>
            <a:endParaRPr lang="en-US" sz="1600" dirty="0">
              <a:solidFill>
                <a:schemeClr val="tx1"/>
              </a:solidFill>
              <a:effectLst/>
            </a:endParaRPr>
          </a:p>
        </p:txBody>
      </p:sp>
      <p:sp>
        <p:nvSpPr>
          <p:cNvPr id="30" name="29 Flecha curvada hacia la izquierda"/>
          <p:cNvSpPr/>
          <p:nvPr/>
        </p:nvSpPr>
        <p:spPr>
          <a:xfrm>
            <a:off x="8318527" y="3357562"/>
            <a:ext cx="485142" cy="1643074"/>
          </a:xfrm>
          <a:prstGeom prst="curvedLeftArrow">
            <a:avLst/>
          </a:prstGeom>
          <a:solidFill>
            <a:srgbClr val="FF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1" name="30 Flecha curvada hacia la derecha"/>
          <p:cNvSpPr/>
          <p:nvPr/>
        </p:nvSpPr>
        <p:spPr>
          <a:xfrm>
            <a:off x="253970" y="3071810"/>
            <a:ext cx="380971" cy="1928826"/>
          </a:xfrm>
          <a:prstGeom prst="curvedRightArrow">
            <a:avLst/>
          </a:prstGeom>
          <a:solidFill>
            <a:srgbClr val="FF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3" name="32 Flecha curvada hacia abajo"/>
          <p:cNvSpPr/>
          <p:nvPr/>
        </p:nvSpPr>
        <p:spPr>
          <a:xfrm rot="2849667">
            <a:off x="2651112" y="3107529"/>
            <a:ext cx="1428760" cy="571504"/>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4" name="33 Flecha curvada hacia abajo"/>
          <p:cNvSpPr/>
          <p:nvPr/>
        </p:nvSpPr>
        <p:spPr>
          <a:xfrm rot="14467313">
            <a:off x="5132332" y="3101285"/>
            <a:ext cx="1428760" cy="571504"/>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9429</Words>
  <Application>WPS Presentation</Application>
  <PresentationFormat>Presentación en pantalla (4:3)</PresentationFormat>
  <Paragraphs>530</Paragraphs>
  <Slides>51</Slides>
  <Notes>13</Notes>
  <HiddenSlides>0</HiddenSlides>
  <MMClips>0</MMClips>
  <ScaleCrop>false</ScaleCrop>
  <HeadingPairs>
    <vt:vector size="4" baseType="variant">
      <vt:variant>
        <vt:lpstr>主题</vt:lpstr>
      </vt:variant>
      <vt:variant>
        <vt:i4>2</vt:i4>
      </vt:variant>
      <vt:variant>
        <vt:lpstr>幻灯片标题</vt:lpstr>
      </vt:variant>
      <vt:variant>
        <vt:i4>51</vt:i4>
      </vt:variant>
    </vt:vector>
  </HeadingPairs>
  <TitlesOfParts>
    <vt:vector size="53" baseType="lpstr">
      <vt:lpstr>1_Tema de Office</vt:lpstr>
      <vt:lpstr>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DrVanne</dc:creator>
  <cp:lastModifiedBy>aocampom</cp:lastModifiedBy>
  <cp:revision>78</cp:revision>
  <dcterms:created xsi:type="dcterms:W3CDTF">2014-01-23T10:53:00Z</dcterms:created>
  <dcterms:modified xsi:type="dcterms:W3CDTF">2017-07-19T14:03:22Z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3082-10.1.0.5510</vt:lpwstr>
  </property>
</Properties>
</file>